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363" r:id="rId3"/>
    <p:sldId id="274" r:id="rId4"/>
    <p:sldId id="400" r:id="rId5"/>
    <p:sldId id="312" r:id="rId6"/>
    <p:sldId id="313" r:id="rId7"/>
    <p:sldId id="419" r:id="rId8"/>
    <p:sldId id="364" r:id="rId9"/>
    <p:sldId id="259" r:id="rId10"/>
    <p:sldId id="266" r:id="rId11"/>
    <p:sldId id="406" r:id="rId12"/>
    <p:sldId id="340" r:id="rId13"/>
    <p:sldId id="444" r:id="rId14"/>
    <p:sldId id="442" r:id="rId15"/>
    <p:sldId id="386" r:id="rId16"/>
    <p:sldId id="374" r:id="rId17"/>
    <p:sldId id="438" r:id="rId18"/>
    <p:sldId id="439" r:id="rId19"/>
    <p:sldId id="387" r:id="rId20"/>
    <p:sldId id="437" r:id="rId21"/>
    <p:sldId id="405" r:id="rId22"/>
    <p:sldId id="403" r:id="rId23"/>
    <p:sldId id="296" r:id="rId24"/>
    <p:sldId id="376" r:id="rId25"/>
    <p:sldId id="262" r:id="rId26"/>
    <p:sldId id="284" r:id="rId27"/>
    <p:sldId id="293" r:id="rId28"/>
    <p:sldId id="308" r:id="rId29"/>
    <p:sldId id="367" r:id="rId30"/>
    <p:sldId id="267" r:id="rId31"/>
    <p:sldId id="268" r:id="rId32"/>
    <p:sldId id="298" r:id="rId33"/>
    <p:sldId id="388" r:id="rId34"/>
    <p:sldId id="378" r:id="rId35"/>
    <p:sldId id="334" r:id="rId36"/>
    <p:sldId id="344" r:id="rId37"/>
    <p:sldId id="345" r:id="rId38"/>
    <p:sldId id="427" r:id="rId39"/>
    <p:sldId id="428" r:id="rId40"/>
    <p:sldId id="269" r:id="rId41"/>
    <p:sldId id="420" r:id="rId42"/>
    <p:sldId id="328" r:id="rId43"/>
    <p:sldId id="362" r:id="rId44"/>
    <p:sldId id="333" r:id="rId45"/>
    <p:sldId id="330" r:id="rId46"/>
    <p:sldId id="399" r:id="rId47"/>
    <p:sldId id="368" r:id="rId48"/>
    <p:sldId id="339" r:id="rId49"/>
    <p:sldId id="286" r:id="rId50"/>
    <p:sldId id="329" r:id="rId51"/>
    <p:sldId id="335" r:id="rId52"/>
    <p:sldId id="319" r:id="rId53"/>
    <p:sldId id="353" r:id="rId54"/>
    <p:sldId id="261" r:id="rId55"/>
    <p:sldId id="327" r:id="rId56"/>
    <p:sldId id="354" r:id="rId57"/>
    <p:sldId id="434" r:id="rId58"/>
    <p:sldId id="337" r:id="rId59"/>
    <p:sldId id="270" r:id="rId60"/>
    <p:sldId id="290" r:id="rId61"/>
    <p:sldId id="421" r:id="rId62"/>
    <p:sldId id="377" r:id="rId63"/>
    <p:sldId id="413" r:id="rId64"/>
    <p:sldId id="414" r:id="rId65"/>
    <p:sldId id="338" r:id="rId66"/>
    <p:sldId id="430" r:id="rId67"/>
    <p:sldId id="276" r:id="rId68"/>
    <p:sldId id="355" r:id="rId69"/>
    <p:sldId id="436" r:id="rId70"/>
    <p:sldId id="390" r:id="rId71"/>
    <p:sldId id="456" r:id="rId72"/>
    <p:sldId id="457" r:id="rId73"/>
    <p:sldId id="317" r:id="rId74"/>
    <p:sldId id="277" r:id="rId75"/>
    <p:sldId id="320" r:id="rId76"/>
    <p:sldId id="391" r:id="rId77"/>
    <p:sldId id="322" r:id="rId78"/>
    <p:sldId id="392" r:id="rId79"/>
    <p:sldId id="423" r:id="rId80"/>
    <p:sldId id="321" r:id="rId81"/>
    <p:sldId id="361" r:id="rId82"/>
    <p:sldId id="324" r:id="rId83"/>
    <p:sldId id="326" r:id="rId84"/>
    <p:sldId id="385" r:id="rId85"/>
    <p:sldId id="433" r:id="rId86"/>
    <p:sldId id="360" r:id="rId87"/>
    <p:sldId id="431" r:id="rId88"/>
    <p:sldId id="314" r:id="rId89"/>
    <p:sldId id="272" r:id="rId90"/>
    <p:sldId id="315" r:id="rId91"/>
    <p:sldId id="424" r:id="rId92"/>
    <p:sldId id="336" r:id="rId93"/>
    <p:sldId id="325" r:id="rId94"/>
    <p:sldId id="407" r:id="rId95"/>
    <p:sldId id="408" r:id="rId96"/>
    <p:sldId id="409" r:id="rId97"/>
    <p:sldId id="432" r:id="rId98"/>
    <p:sldId id="411" r:id="rId99"/>
    <p:sldId id="412" r:id="rId100"/>
    <p:sldId id="373" r:id="rId101"/>
    <p:sldId id="426" r:id="rId102"/>
    <p:sldId id="443" r:id="rId103"/>
    <p:sldId id="365" r:id="rId104"/>
    <p:sldId id="425" r:id="rId105"/>
    <p:sldId id="402" r:id="rId106"/>
    <p:sldId id="446" r:id="rId107"/>
    <p:sldId id="451" r:id="rId108"/>
    <p:sldId id="450" r:id="rId109"/>
    <p:sldId id="449" r:id="rId110"/>
    <p:sldId id="452" r:id="rId111"/>
    <p:sldId id="447" r:id="rId112"/>
    <p:sldId id="303" r:id="rId113"/>
    <p:sldId id="289" r:id="rId114"/>
    <p:sldId id="453" r:id="rId115"/>
    <p:sldId id="318" r:id="rId116"/>
    <p:sldId id="304" r:id="rId117"/>
    <p:sldId id="445" r:id="rId118"/>
    <p:sldId id="295" r:id="rId119"/>
    <p:sldId id="356" r:id="rId120"/>
    <p:sldId id="299" r:id="rId121"/>
    <p:sldId id="394" r:id="rId122"/>
    <p:sldId id="395" r:id="rId123"/>
    <p:sldId id="300" r:id="rId124"/>
    <p:sldId id="310" r:id="rId125"/>
    <p:sldId id="396" r:id="rId126"/>
    <p:sldId id="301" r:id="rId127"/>
    <p:sldId id="397" r:id="rId128"/>
    <p:sldId id="435" r:id="rId129"/>
    <p:sldId id="375" r:id="rId130"/>
    <p:sldId id="384" r:id="rId131"/>
    <p:sldId id="418" r:id="rId132"/>
    <p:sldId id="380" r:id="rId133"/>
    <p:sldId id="381" r:id="rId134"/>
    <p:sldId id="383" r:id="rId135"/>
    <p:sldId id="382" r:id="rId136"/>
    <p:sldId id="458" r:id="rId137"/>
    <p:sldId id="459" r:id="rId138"/>
    <p:sldId id="460" r:id="rId139"/>
    <p:sldId id="341" r:id="rId140"/>
    <p:sldId id="352" r:id="rId141"/>
    <p:sldId id="350" r:id="rId142"/>
  </p:sldIdLst>
  <p:sldSz cx="9144000" cy="6858000" type="screen4x3"/>
  <p:notesSz cx="6858000"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3488" autoAdjust="0"/>
    <p:restoredTop sz="94660" autoAdjust="0"/>
  </p:normalViewPr>
  <p:slideViewPr>
    <p:cSldViewPr>
      <p:cViewPr>
        <p:scale>
          <a:sx n="75" d="100"/>
          <a:sy n="75" d="100"/>
        </p:scale>
        <p:origin x="-1680" y="-450"/>
      </p:cViewPr>
      <p:guideLst>
        <p:guide orient="horz" pos="2160"/>
        <p:guide pos="2880"/>
      </p:guideLst>
    </p:cSldViewPr>
  </p:slideViewPr>
  <p:outlineViewPr>
    <p:cViewPr>
      <p:scale>
        <a:sx n="33" d="100"/>
        <a:sy n="33" d="100"/>
      </p:scale>
      <p:origin x="0" y="164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3713"/>
          </a:xfrm>
          <a:prstGeom prst="rect">
            <a:avLst/>
          </a:prstGeom>
        </p:spPr>
        <p:txBody>
          <a:bodyPr vert="horz" lIns="91440" tIns="45720" rIns="91440" bIns="45720" rtlCol="0"/>
          <a:lstStyle>
            <a:lvl1pPr algn="r">
              <a:defRPr sz="1200"/>
            </a:lvl1pPr>
          </a:lstStyle>
          <a:p>
            <a:fld id="{6D3AD59C-921F-4189-B9EA-71134398ED4A}" type="datetimeFigureOut">
              <a:rPr lang="fr-FR" smtClean="0"/>
              <a:pPr/>
              <a:t>13/07/2022</a:t>
            </a:fld>
            <a:endParaRPr lang="fr-FR"/>
          </a:p>
        </p:txBody>
      </p:sp>
      <p:sp>
        <p:nvSpPr>
          <p:cNvPr id="4" name="Espace réservé de l'image des diapositives 3"/>
          <p:cNvSpPr>
            <a:spLocks noGrp="1" noRot="1" noChangeAspect="1"/>
          </p:cNvSpPr>
          <p:nvPr>
            <p:ph type="sldImg" idx="2"/>
          </p:nvPr>
        </p:nvSpPr>
        <p:spPr>
          <a:xfrm>
            <a:off x="962025" y="741363"/>
            <a:ext cx="4933950" cy="37020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690269"/>
            <a:ext cx="5486400" cy="444341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8824"/>
            <a:ext cx="2971800" cy="49371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378824"/>
            <a:ext cx="2971800" cy="493713"/>
          </a:xfrm>
          <a:prstGeom prst="rect">
            <a:avLst/>
          </a:prstGeom>
        </p:spPr>
        <p:txBody>
          <a:bodyPr vert="horz" lIns="91440" tIns="45720" rIns="91440" bIns="45720" rtlCol="0" anchor="b"/>
          <a:lstStyle>
            <a:lvl1pPr algn="r">
              <a:defRPr sz="1200"/>
            </a:lvl1pPr>
          </a:lstStyle>
          <a:p>
            <a:fld id="{A0CBE6B9-0B24-431B-B55A-4CB2994C7649}"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5E2A58D-2FFE-41DE-9AF5-DD3AD43D5976}" type="datetime1">
              <a:rPr lang="fr-FR" smtClean="0"/>
              <a:pPr/>
              <a:t>13/07/2022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20F421-C39F-4617-A411-8E700D25793B}" type="datetime1">
              <a:rPr lang="fr-FR" smtClean="0"/>
              <a:pPr/>
              <a:t>13/07/2022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973B1EA-EA17-478E-B6F9-BB0530DCD755}" type="datetime1">
              <a:rPr lang="fr-FR" smtClean="0"/>
              <a:pPr/>
              <a:t>13/07/2022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140C98-F247-4975-94F8-B70FA37B5651}" type="datetime1">
              <a:rPr lang="fr-FR" smtClean="0"/>
              <a:pPr/>
              <a:t>13/07/2022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74313DA-64E4-4DDB-BC4B-E5AA45E90FEA}" type="datetime1">
              <a:rPr lang="fr-FR" smtClean="0"/>
              <a:pPr/>
              <a:t>13/07/2022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0353F78-AE23-4E07-9D6F-D157A78F54C8}" type="datetime1">
              <a:rPr lang="fr-FR" smtClean="0"/>
              <a:pPr/>
              <a:t>13/07/2022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D187492-6595-44C5-BAA7-5CB6202B33C6}" type="datetime1">
              <a:rPr lang="fr-FR" smtClean="0"/>
              <a:pPr/>
              <a:t>13/07/2022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4B0A7738-80D9-433E-A3FA-EC07947FB7C2}" type="datetime1">
              <a:rPr lang="fr-FR" smtClean="0"/>
              <a:pPr/>
              <a:t>13/07/2022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5DD7630-63E6-4B93-B4FF-7D413C4B469A}" type="datetime1">
              <a:rPr lang="fr-FR" smtClean="0"/>
              <a:pPr/>
              <a:t>13/07/2022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A9AEFF0-2F64-4F47-A9F1-388275C7187E}" type="datetime1">
              <a:rPr lang="fr-FR" smtClean="0"/>
              <a:pPr/>
              <a:t>13/07/2022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37F755B-F0A3-4890-A7CD-A6AE37B42F71}" type="datetime1">
              <a:rPr lang="fr-FR" smtClean="0"/>
              <a:pPr/>
              <a:t>13/07/2022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E8741-C329-494E-AD69-3369B0DBE733}" type="datetime1">
              <a:rPr lang="fr-FR" smtClean="0"/>
              <a:pPr/>
              <a:t>13/07/2022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1B432-3E76-4D52-A67F-78025513B3D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5" Type="http://schemas.openxmlformats.org/officeDocument/2006/relationships/image" Target="../media/image184.jpeg"/><Relationship Id="rId4" Type="http://schemas.openxmlformats.org/officeDocument/2006/relationships/image" Target="../media/image183.jpeg"/></Relationships>
</file>

<file path=ppt/slides/_rels/slide10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11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4" Type="http://schemas.openxmlformats.org/officeDocument/2006/relationships/image" Target="../media/image19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1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12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2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12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 Id="rId4" Type="http://schemas.openxmlformats.org/officeDocument/2006/relationships/image" Target="../media/image235.jpeg"/></Relationships>
</file>

<file path=ppt/slides/_rels/slide13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13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8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9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2450703"/>
          </a:xfrm>
        </p:spPr>
        <p:txBody>
          <a:bodyPr>
            <a:normAutofit/>
          </a:bodyPr>
          <a:lstStyle/>
          <a:p>
            <a:r>
              <a:rPr lang="fr-FR" dirty="0" smtClean="0"/>
              <a:t>St </a:t>
            </a:r>
            <a:r>
              <a:rPr lang="fr-FR" dirty="0" smtClean="0"/>
              <a:t>Rémy les </a:t>
            </a:r>
            <a:r>
              <a:rPr lang="fr-FR" dirty="0" smtClean="0"/>
              <a:t>Chevreuse</a:t>
            </a:r>
            <a:br>
              <a:rPr lang="fr-FR" dirty="0" smtClean="0"/>
            </a:br>
            <a:r>
              <a:rPr lang="fr-FR" dirty="0" smtClean="0"/>
              <a:t>autrefois</a:t>
            </a:r>
            <a:endParaRPr lang="fr-FR" dirty="0"/>
          </a:p>
        </p:txBody>
      </p:sp>
      <p:sp>
        <p:nvSpPr>
          <p:cNvPr id="3" name="Espace réservé du numéro de diapositive 2"/>
          <p:cNvSpPr>
            <a:spLocks noGrp="1"/>
          </p:cNvSpPr>
          <p:nvPr>
            <p:ph type="sldNum" sz="quarter" idx="12"/>
          </p:nvPr>
        </p:nvSpPr>
        <p:spPr/>
        <p:txBody>
          <a:bodyPr/>
          <a:lstStyle/>
          <a:p>
            <a:fld id="{0581B432-3E76-4D52-A67F-78025513B3D8}" type="slidenum">
              <a:rPr lang="fr-FR" smtClean="0"/>
              <a:pPr/>
              <a:t>1</a:t>
            </a:fld>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476672"/>
            <a:ext cx="6552728" cy="523220"/>
          </a:xfrm>
          <a:prstGeom prst="rect">
            <a:avLst/>
          </a:prstGeom>
          <a:noFill/>
        </p:spPr>
        <p:txBody>
          <a:bodyPr wrap="square" rtlCol="0">
            <a:spAutoFit/>
          </a:bodyPr>
          <a:lstStyle/>
          <a:p>
            <a:pPr algn="ctr"/>
            <a:r>
              <a:rPr lang="fr-FR" sz="2800" dirty="0" smtClean="0"/>
              <a:t>Entrée de St Rémy du côté de </a:t>
            </a:r>
            <a:r>
              <a:rPr lang="fr-FR" sz="2800" dirty="0" err="1" smtClean="0"/>
              <a:t>Rhodon</a:t>
            </a:r>
            <a:endParaRPr lang="fr-FR" sz="28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10</a:t>
            </a:fld>
            <a:endParaRPr lang="fr-FR"/>
          </a:p>
        </p:txBody>
      </p:sp>
      <p:pic>
        <p:nvPicPr>
          <p:cNvPr id="7" name="Espace réservé du contenu 6" descr="259_001.jpg"/>
          <p:cNvPicPr>
            <a:picLocks noGrp="1" noChangeAspect="1"/>
          </p:cNvPicPr>
          <p:nvPr>
            <p:ph idx="1"/>
          </p:nvPr>
        </p:nvPicPr>
        <p:blipFill>
          <a:blip r:embed="rId2" cstate="screen"/>
          <a:stretch>
            <a:fillRect/>
          </a:stretch>
        </p:blipFill>
        <p:spPr>
          <a:xfrm>
            <a:off x="1241071" y="1600200"/>
            <a:ext cx="6661857" cy="4525963"/>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140968"/>
            <a:ext cx="8229600" cy="676672"/>
          </a:xfrm>
        </p:spPr>
        <p:txBody>
          <a:bodyPr/>
          <a:lstStyle/>
          <a:p>
            <a:pPr algn="ctr">
              <a:buNone/>
            </a:pPr>
            <a:r>
              <a:rPr lang="fr-FR" dirty="0" smtClean="0"/>
              <a:t>LES </a:t>
            </a:r>
            <a:r>
              <a:rPr lang="fr-FR" dirty="0" smtClean="0"/>
              <a:t>HUIT CHATEAUX</a:t>
            </a: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100</a:t>
            </a:fld>
            <a:endParaRPr lang="fr-F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Château Montgomery et Château de la Madeleine au loin vus de la Gare</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101</a:t>
            </a:fld>
            <a:endParaRPr lang="fr-FR"/>
          </a:p>
        </p:txBody>
      </p:sp>
      <p:pic>
        <p:nvPicPr>
          <p:cNvPr id="5" name="Espace réservé du contenu 4" descr="Chateau Montgomery et La Madeleine au fond.jpg"/>
          <p:cNvPicPr>
            <a:picLocks noGrp="1" noChangeAspect="1"/>
          </p:cNvPicPr>
          <p:nvPr>
            <p:ph idx="1"/>
          </p:nvPr>
        </p:nvPicPr>
        <p:blipFill>
          <a:blip r:embed="rId2" cstate="screen"/>
          <a:stretch>
            <a:fillRect/>
          </a:stretch>
        </p:blipFill>
        <p:spPr>
          <a:xfrm>
            <a:off x="1472380" y="1844824"/>
            <a:ext cx="6339980" cy="4128359"/>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Route vers La Ferme de Coubertin – </a:t>
            </a:r>
            <a:br>
              <a:rPr lang="fr-FR" sz="2800" dirty="0" smtClean="0"/>
            </a:br>
            <a:r>
              <a:rPr lang="fr-FR" sz="2800" dirty="0" smtClean="0"/>
              <a:t>Château de Montgomery</a:t>
            </a:r>
            <a:endParaRPr lang="fr-FR" sz="2800" dirty="0"/>
          </a:p>
        </p:txBody>
      </p:sp>
      <p:pic>
        <p:nvPicPr>
          <p:cNvPr id="4" name="Espace réservé du contenu 3" descr="vers Chevreuse Chateau Montgomery.jpg"/>
          <p:cNvPicPr>
            <a:picLocks noGrp="1" noChangeAspect="1"/>
          </p:cNvPicPr>
          <p:nvPr>
            <p:ph idx="1"/>
          </p:nvPr>
        </p:nvPicPr>
        <p:blipFill>
          <a:blip r:embed="rId2" cstate="screen"/>
          <a:stretch>
            <a:fillRect/>
          </a:stretch>
        </p:blipFill>
        <p:spPr>
          <a:xfrm>
            <a:off x="1008249" y="1600200"/>
            <a:ext cx="7127501" cy="4525963"/>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102</a:t>
            </a:fld>
            <a:endParaRPr lang="fr-F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2800" dirty="0" smtClean="0"/>
              <a:t>Château de Montgomery et son tombeau - 1910</a:t>
            </a:r>
            <a:endParaRPr lang="fr-FR" sz="2800" dirty="0"/>
          </a:p>
        </p:txBody>
      </p:sp>
      <p:pic>
        <p:nvPicPr>
          <p:cNvPr id="4" name="Espace réservé du contenu 3" descr="chateau Montgomery.jpg"/>
          <p:cNvPicPr>
            <a:picLocks noGrp="1" noChangeAspect="1"/>
          </p:cNvPicPr>
          <p:nvPr>
            <p:ph idx="1"/>
          </p:nvPr>
        </p:nvPicPr>
        <p:blipFill>
          <a:blip r:embed="rId2" cstate="screen"/>
          <a:stretch>
            <a:fillRect/>
          </a:stretch>
        </p:blipFill>
        <p:spPr>
          <a:xfrm>
            <a:off x="179512" y="836712"/>
            <a:ext cx="4330452" cy="2736304"/>
          </a:xfrm>
        </p:spPr>
      </p:pic>
      <p:sp>
        <p:nvSpPr>
          <p:cNvPr id="6" name="ZoneTexte 5"/>
          <p:cNvSpPr txBox="1"/>
          <p:nvPr/>
        </p:nvSpPr>
        <p:spPr>
          <a:xfrm>
            <a:off x="5220072" y="3068960"/>
            <a:ext cx="3384376" cy="584775"/>
          </a:xfrm>
          <a:prstGeom prst="rect">
            <a:avLst/>
          </a:prstGeom>
          <a:noFill/>
        </p:spPr>
        <p:txBody>
          <a:bodyPr wrap="square" rtlCol="0">
            <a:spAutoFit/>
          </a:bodyPr>
          <a:lstStyle/>
          <a:p>
            <a:r>
              <a:rPr lang="fr-FR" sz="1600" dirty="0" smtClean="0"/>
              <a:t>Le Château est construit en 1904 et détruit en 1967.</a:t>
            </a:r>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103</a:t>
            </a:fld>
            <a:endParaRPr lang="fr-FR"/>
          </a:p>
        </p:txBody>
      </p:sp>
      <p:pic>
        <p:nvPicPr>
          <p:cNvPr id="9" name="Image 8" descr="tombeau Montgommery.jpg"/>
          <p:cNvPicPr>
            <a:picLocks noChangeAspect="1"/>
          </p:cNvPicPr>
          <p:nvPr/>
        </p:nvPicPr>
        <p:blipFill>
          <a:blip r:embed="rId3" cstate="screen"/>
          <a:stretch>
            <a:fillRect/>
          </a:stretch>
        </p:blipFill>
        <p:spPr>
          <a:xfrm>
            <a:off x="5220072" y="836712"/>
            <a:ext cx="3456384" cy="2208246"/>
          </a:xfrm>
          <a:prstGeom prst="rect">
            <a:avLst/>
          </a:prstGeom>
        </p:spPr>
      </p:pic>
      <p:pic>
        <p:nvPicPr>
          <p:cNvPr id="10" name="Image 9" descr="404_001.jpg"/>
          <p:cNvPicPr>
            <a:picLocks noChangeAspect="1"/>
          </p:cNvPicPr>
          <p:nvPr/>
        </p:nvPicPr>
        <p:blipFill>
          <a:blip r:embed="rId4" cstate="screen"/>
          <a:stretch>
            <a:fillRect/>
          </a:stretch>
        </p:blipFill>
        <p:spPr>
          <a:xfrm>
            <a:off x="179512" y="3645024"/>
            <a:ext cx="4644008" cy="3091452"/>
          </a:xfrm>
          <a:prstGeom prst="rect">
            <a:avLst/>
          </a:prstGeom>
        </p:spPr>
      </p:pic>
      <p:pic>
        <p:nvPicPr>
          <p:cNvPr id="13" name="Espace réservé du contenu 4" descr="caveau montgommery.jpg"/>
          <p:cNvPicPr>
            <a:picLocks noChangeAspect="1"/>
          </p:cNvPicPr>
          <p:nvPr/>
        </p:nvPicPr>
        <p:blipFill>
          <a:blip r:embed="rId5" cstate="screen"/>
          <a:stretch>
            <a:fillRect/>
          </a:stretch>
        </p:blipFill>
        <p:spPr>
          <a:xfrm>
            <a:off x="4788024" y="3861048"/>
            <a:ext cx="4034209" cy="269609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FR" sz="3200" dirty="0" smtClean="0"/>
              <a:t>Tombeau du Général Montgomery</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104</a:t>
            </a:fld>
            <a:endParaRPr lang="fr-FR"/>
          </a:p>
        </p:txBody>
      </p:sp>
      <p:pic>
        <p:nvPicPr>
          <p:cNvPr id="5" name="Espace réservé du contenu 4" descr="Tombeau-General-MONTGOMERY.jpg"/>
          <p:cNvPicPr>
            <a:picLocks noGrp="1" noChangeAspect="1"/>
          </p:cNvPicPr>
          <p:nvPr>
            <p:ph idx="1"/>
          </p:nvPr>
        </p:nvPicPr>
        <p:blipFill>
          <a:blip r:embed="rId2" cstate="screen"/>
          <a:stretch>
            <a:fillRect/>
          </a:stretch>
        </p:blipFill>
        <p:spPr>
          <a:xfrm>
            <a:off x="251520" y="1340768"/>
            <a:ext cx="5465580" cy="4099185"/>
          </a:xfrm>
          <a:prstGeom prst="rect">
            <a:avLst/>
          </a:prstGeom>
        </p:spPr>
      </p:pic>
      <p:sp>
        <p:nvSpPr>
          <p:cNvPr id="6" name="ZoneTexte 5"/>
          <p:cNvSpPr txBox="1"/>
          <p:nvPr/>
        </p:nvSpPr>
        <p:spPr>
          <a:xfrm>
            <a:off x="5940152" y="1412776"/>
            <a:ext cx="2736304" cy="3970318"/>
          </a:xfrm>
          <a:prstGeom prst="rect">
            <a:avLst/>
          </a:prstGeom>
          <a:noFill/>
        </p:spPr>
        <p:txBody>
          <a:bodyPr wrap="square" rtlCol="0">
            <a:spAutoFit/>
          </a:bodyPr>
          <a:lstStyle/>
          <a:p>
            <a:r>
              <a:rPr lang="fr-FR" sz="1400" dirty="0" smtClean="0"/>
              <a:t>À la fin du XIXe siècle, la famille Montgomery acheta les 93 hectares du domaine du </a:t>
            </a:r>
            <a:r>
              <a:rPr lang="fr-FR" sz="1400" dirty="0" err="1" smtClean="0"/>
              <a:t>Claireau</a:t>
            </a:r>
            <a:r>
              <a:rPr lang="fr-FR" sz="1400" dirty="0" smtClean="0"/>
              <a:t> afin d'y faire construire un château. Lorsque le comte Montgomery de Pembroke mourut en 1900, sa veuve fit ériger pour lui une grande sépulture, qui prend la forme d'un petit temple inspiré de l'architecture antique, avec ses colonnes ioniques et son fronton triangulaire sculpté. On peut encore admirer aujourd'hui ce mausolée atypique dans la forêt du </a:t>
            </a:r>
            <a:r>
              <a:rPr lang="fr-FR" sz="1400" dirty="0" err="1" smtClean="0"/>
              <a:t>Claireau</a:t>
            </a:r>
            <a:r>
              <a:rPr lang="fr-FR" sz="1400" dirty="0" smtClean="0"/>
              <a:t>, bien qu'il soit très endommagé. Le château fut quant à lui édifié en 1904, puis démoli </a:t>
            </a:r>
            <a:r>
              <a:rPr lang="fr-FR" sz="1400" dirty="0" smtClean="0"/>
              <a:t>en 1967.</a:t>
            </a:r>
            <a:endParaRPr lang="fr-FR" sz="1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490066"/>
          </a:xfrm>
        </p:spPr>
        <p:txBody>
          <a:bodyPr>
            <a:normAutofit fontScale="90000"/>
          </a:bodyPr>
          <a:lstStyle/>
          <a:p>
            <a:r>
              <a:rPr lang="fr-FR" sz="2800" dirty="0" smtClean="0"/>
              <a:t>Le </a:t>
            </a:r>
            <a:r>
              <a:rPr lang="fr-FR" sz="2800" dirty="0" err="1" smtClean="0"/>
              <a:t>Claireau</a:t>
            </a:r>
            <a:r>
              <a:rPr lang="fr-FR" sz="2800" dirty="0" smtClean="0"/>
              <a:t>, Propriété des Ducs de Montgomery</a:t>
            </a:r>
            <a:endParaRPr lang="fr-FR" sz="2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105</a:t>
            </a:fld>
            <a:endParaRPr lang="fr-FR"/>
          </a:p>
        </p:txBody>
      </p:sp>
      <p:pic>
        <p:nvPicPr>
          <p:cNvPr id="5" name="Image 4" descr="opropri montgomery.jpg"/>
          <p:cNvPicPr>
            <a:picLocks noChangeAspect="1"/>
          </p:cNvPicPr>
          <p:nvPr/>
        </p:nvPicPr>
        <p:blipFill>
          <a:blip r:embed="rId2" cstate="screen"/>
          <a:stretch>
            <a:fillRect/>
          </a:stretch>
        </p:blipFill>
        <p:spPr>
          <a:xfrm>
            <a:off x="3347865" y="620689"/>
            <a:ext cx="5112568" cy="3403366"/>
          </a:xfrm>
          <a:prstGeom prst="rect">
            <a:avLst/>
          </a:prstGeom>
        </p:spPr>
      </p:pic>
      <p:pic>
        <p:nvPicPr>
          <p:cNvPr id="6" name="Image 5" descr="p.jpg"/>
          <p:cNvPicPr>
            <a:picLocks noChangeAspect="1"/>
          </p:cNvPicPr>
          <p:nvPr/>
        </p:nvPicPr>
        <p:blipFill>
          <a:blip r:embed="rId3" cstate="screen"/>
          <a:stretch>
            <a:fillRect/>
          </a:stretch>
        </p:blipFill>
        <p:spPr>
          <a:xfrm>
            <a:off x="3491880" y="3907648"/>
            <a:ext cx="4608512" cy="2950352"/>
          </a:xfrm>
          <a:prstGeom prst="rect">
            <a:avLst/>
          </a:prstGeom>
        </p:spPr>
      </p:pic>
      <p:pic>
        <p:nvPicPr>
          <p:cNvPr id="36866" name="Picture 2" descr="Carte postale ancienne St-Remy-les-Chevreuse - Mausolée et Chateau des Ducs de Montgomery à Chevreuse"/>
          <p:cNvPicPr>
            <a:picLocks noChangeAspect="1" noChangeArrowheads="1"/>
          </p:cNvPicPr>
          <p:nvPr/>
        </p:nvPicPr>
        <p:blipFill>
          <a:blip r:embed="rId4" cstate="print"/>
          <a:srcRect/>
          <a:stretch>
            <a:fillRect/>
          </a:stretch>
        </p:blipFill>
        <p:spPr bwMode="auto">
          <a:xfrm>
            <a:off x="251520" y="1124744"/>
            <a:ext cx="2954398" cy="4536504"/>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Autofit/>
          </a:bodyPr>
          <a:lstStyle/>
          <a:p>
            <a:r>
              <a:rPr lang="fr-FR" sz="2400" dirty="0" smtClean="0"/>
              <a:t>Histoire du Château du </a:t>
            </a:r>
            <a:r>
              <a:rPr lang="fr-FR" sz="2400" dirty="0" err="1" smtClean="0"/>
              <a:t>Claireau</a:t>
            </a:r>
            <a:endParaRPr lang="fr-FR" sz="2400" dirty="0"/>
          </a:p>
        </p:txBody>
      </p:sp>
      <p:sp>
        <p:nvSpPr>
          <p:cNvPr id="3" name="Espace réservé du contenu 2"/>
          <p:cNvSpPr>
            <a:spLocks noGrp="1"/>
          </p:cNvSpPr>
          <p:nvPr>
            <p:ph idx="1"/>
          </p:nvPr>
        </p:nvSpPr>
        <p:spPr>
          <a:xfrm>
            <a:off x="457200" y="692696"/>
            <a:ext cx="8229600" cy="5904656"/>
          </a:xfrm>
        </p:spPr>
        <p:txBody>
          <a:bodyPr>
            <a:noAutofit/>
          </a:bodyPr>
          <a:lstStyle/>
          <a:p>
            <a:pPr>
              <a:buNone/>
            </a:pPr>
            <a:r>
              <a:rPr lang="fr-FR" sz="1200" dirty="0" smtClean="0"/>
              <a:t>Et du </a:t>
            </a:r>
            <a:r>
              <a:rPr lang="fr-FR" sz="1200" b="1" dirty="0" smtClean="0"/>
              <a:t>Centre National des Ateliers Educatifs</a:t>
            </a:r>
            <a:endParaRPr lang="fr-FR" sz="1200" dirty="0" smtClean="0"/>
          </a:p>
          <a:p>
            <a:pPr>
              <a:buNone/>
            </a:pPr>
            <a:r>
              <a:rPr lang="fr-FR" sz="1200" dirty="0" smtClean="0"/>
              <a:t> Il se dressait, dominant l’entrée Est de CHEVREUSE, noyé dans une belle forêt de plus de cent hectares, bâti en meulières, un peu baroque mais séduisant dans son site exceptionnel.</a:t>
            </a:r>
          </a:p>
          <a:p>
            <a:pPr>
              <a:buNone/>
            </a:pPr>
            <a:r>
              <a:rPr lang="fr-FR" sz="1200" dirty="0" smtClean="0"/>
              <a:t> Il était discret car, depuis la route, on ne voyait que sa tour et seuls quelques rares promeneurs prenaient la peine de venir le voir.</a:t>
            </a:r>
          </a:p>
          <a:p>
            <a:pPr>
              <a:buNone/>
            </a:pPr>
            <a:r>
              <a:rPr lang="fr-FR" sz="1200" dirty="0" smtClean="0"/>
              <a:t> </a:t>
            </a:r>
          </a:p>
          <a:p>
            <a:pPr>
              <a:buNone/>
            </a:pPr>
            <a:r>
              <a:rPr lang="fr-FR" sz="1200" dirty="0" smtClean="0"/>
              <a:t/>
            </a:r>
            <a:br>
              <a:rPr lang="fr-FR" sz="1200" dirty="0" smtClean="0"/>
            </a:b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endParaRPr lang="fr-FR" sz="1200" dirty="0" smtClean="0"/>
          </a:p>
          <a:p>
            <a:pPr>
              <a:buNone/>
            </a:pPr>
            <a:r>
              <a:rPr lang="fr-FR" sz="1200" dirty="0" smtClean="0"/>
              <a:t>Vers 1890, Georges de Montgomery de </a:t>
            </a:r>
            <a:r>
              <a:rPr lang="fr-FR" sz="1200" dirty="0" err="1" smtClean="0"/>
              <a:t>Penbroke</a:t>
            </a:r>
            <a:r>
              <a:rPr lang="fr-FR" sz="1200" dirty="0" smtClean="0"/>
              <a:t>, comte de </a:t>
            </a:r>
            <a:r>
              <a:rPr lang="fr-FR" sz="1200" dirty="0" err="1" smtClean="0"/>
              <a:t>Contades</a:t>
            </a:r>
            <a:r>
              <a:rPr lang="fr-FR" sz="1200" dirty="0" smtClean="0"/>
              <a:t>, achète au Duc de Luynes une forêt située sur le territoire de la commune de Chevreuse. Entre 1860 et 1900, sa sœur Marie Jeanne de Montgomery, (Mme Janvier de la Motte), achète elle aussi des parcelles de terrain dont le coteau dit du </a:t>
            </a:r>
            <a:r>
              <a:rPr lang="fr-FR" sz="1200" dirty="0" err="1" smtClean="0"/>
              <a:t>Claireau</a:t>
            </a:r>
            <a:r>
              <a:rPr lang="fr-FR" sz="1200" dirty="0" smtClean="0"/>
              <a:t>.</a:t>
            </a:r>
          </a:p>
          <a:p>
            <a:pPr>
              <a:buNone/>
            </a:pPr>
            <a:r>
              <a:rPr lang="fr-FR" sz="1200" dirty="0" smtClean="0"/>
              <a:t> Georges de Montgomery meurt à Paris le 21 Novembre 1900 et laisse l’ensemble du domaine à sa sœur Marie Jeanne.  Celle-ci décède vers 1905 et lègue l’ensemble de ses terres à la veuve de son frère, Marie Lucie de Montgomery, née </a:t>
            </a:r>
            <a:r>
              <a:rPr lang="fr-FR" sz="1200" dirty="0" err="1" smtClean="0"/>
              <a:t>Ditte</a:t>
            </a:r>
            <a:r>
              <a:rPr lang="fr-FR" sz="1200" dirty="0" smtClean="0"/>
              <a:t>. Cette dame, native de Saint Rémy les Chevreuse était la filleule de Juliette Adam de l’abbaye de </a:t>
            </a:r>
            <a:r>
              <a:rPr lang="fr-FR" sz="1200" dirty="0" err="1" smtClean="0"/>
              <a:t>Gif</a:t>
            </a:r>
            <a:r>
              <a:rPr lang="fr-FR" sz="1200" dirty="0" smtClean="0"/>
              <a:t>.</a:t>
            </a:r>
          </a:p>
          <a:p>
            <a:pPr>
              <a:buNone/>
            </a:pPr>
            <a:r>
              <a:rPr lang="fr-FR" sz="1200" b="1" dirty="0" smtClean="0"/>
              <a:t>En 1904 Marie Lucie de Montgomery fait édifier le manoir de </a:t>
            </a:r>
            <a:r>
              <a:rPr lang="fr-FR" sz="1200" b="1" dirty="0" err="1" smtClean="0"/>
              <a:t>Claireau</a:t>
            </a:r>
            <a:r>
              <a:rPr lang="fr-FR" sz="1200" b="1" dirty="0" smtClean="0"/>
              <a:t> </a:t>
            </a:r>
            <a:r>
              <a:rPr lang="fr-FR" sz="1200" dirty="0" smtClean="0"/>
              <a:t>par des entreprises locales, dont la plus importante, celle des frères Bracon, en même temps elle  fait réaliser dans la propriété le tombeau où seront inhumés son mari et sa belle-sœur.</a:t>
            </a:r>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106</a:t>
            </a:fld>
            <a:endParaRPr lang="fr-FR"/>
          </a:p>
        </p:txBody>
      </p:sp>
      <p:pic>
        <p:nvPicPr>
          <p:cNvPr id="5" name="Image 4" descr="Le château de Claireau"/>
          <p:cNvPicPr/>
          <p:nvPr/>
        </p:nvPicPr>
        <p:blipFill>
          <a:blip r:embed="rId2" cstate="print"/>
          <a:srcRect/>
          <a:stretch>
            <a:fillRect/>
          </a:stretch>
        </p:blipFill>
        <p:spPr bwMode="auto">
          <a:xfrm>
            <a:off x="179512" y="1700808"/>
            <a:ext cx="4032448" cy="2448272"/>
          </a:xfrm>
          <a:prstGeom prst="rect">
            <a:avLst/>
          </a:prstGeom>
          <a:noFill/>
          <a:ln w="9525">
            <a:noFill/>
            <a:miter lim="800000"/>
            <a:headEnd/>
            <a:tailEnd/>
          </a:ln>
        </p:spPr>
      </p:pic>
      <p:sp>
        <p:nvSpPr>
          <p:cNvPr id="6" name="ZoneTexte 5"/>
          <p:cNvSpPr txBox="1"/>
          <p:nvPr/>
        </p:nvSpPr>
        <p:spPr>
          <a:xfrm>
            <a:off x="1115616" y="4149080"/>
            <a:ext cx="2448272" cy="307777"/>
          </a:xfrm>
          <a:prstGeom prst="rect">
            <a:avLst/>
          </a:prstGeom>
          <a:noFill/>
        </p:spPr>
        <p:txBody>
          <a:bodyPr wrap="square" rtlCol="0">
            <a:spAutoFit/>
          </a:bodyPr>
          <a:lstStyle/>
          <a:p>
            <a:r>
              <a:rPr lang="fr-FR" sz="1400" dirty="0" smtClean="0"/>
              <a:t>Façade nord du Château</a:t>
            </a:r>
            <a:endParaRPr lang="fr-FR" sz="1400" dirty="0"/>
          </a:p>
        </p:txBody>
      </p:sp>
      <p:pic>
        <p:nvPicPr>
          <p:cNvPr id="7" name="Image 6" descr="Claireau vu d'avion"/>
          <p:cNvPicPr/>
          <p:nvPr/>
        </p:nvPicPr>
        <p:blipFill>
          <a:blip r:embed="rId3" cstate="print"/>
          <a:srcRect/>
          <a:stretch>
            <a:fillRect/>
          </a:stretch>
        </p:blipFill>
        <p:spPr bwMode="auto">
          <a:xfrm>
            <a:off x="4499992" y="1700808"/>
            <a:ext cx="3816424" cy="2520280"/>
          </a:xfrm>
          <a:prstGeom prst="rect">
            <a:avLst/>
          </a:prstGeom>
          <a:noFill/>
          <a:ln w="9525">
            <a:noFill/>
            <a:miter lim="800000"/>
            <a:headEnd/>
            <a:tailEnd/>
          </a:ln>
        </p:spPr>
      </p:pic>
      <p:sp>
        <p:nvSpPr>
          <p:cNvPr id="8" name="ZoneTexte 7"/>
          <p:cNvSpPr txBox="1"/>
          <p:nvPr/>
        </p:nvSpPr>
        <p:spPr>
          <a:xfrm>
            <a:off x="6084168" y="4221088"/>
            <a:ext cx="985013" cy="307777"/>
          </a:xfrm>
          <a:prstGeom prst="rect">
            <a:avLst/>
          </a:prstGeom>
          <a:noFill/>
        </p:spPr>
        <p:txBody>
          <a:bodyPr wrap="none" rtlCol="0">
            <a:spAutoFit/>
          </a:bodyPr>
          <a:lstStyle/>
          <a:p>
            <a:r>
              <a:rPr lang="fr-FR" sz="1400" dirty="0" smtClean="0"/>
              <a:t>Vue du ciel</a:t>
            </a:r>
            <a:endParaRPr lang="fr-FR" sz="1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976664"/>
          </a:xfrm>
        </p:spPr>
        <p:txBody>
          <a:bodyPr>
            <a:normAutofit fontScale="92500" lnSpcReduction="20000"/>
          </a:bodyPr>
          <a:lstStyle/>
          <a:p>
            <a:pPr>
              <a:buNone/>
            </a:pPr>
            <a:r>
              <a:rPr lang="fr-FR" sz="1300" b="1" dirty="0" smtClean="0"/>
              <a:t>Vers 1912 la princesse Radziwill acheta la propriété pour en faire un “rendez vous de chasse” </a:t>
            </a:r>
            <a:r>
              <a:rPr lang="fr-FR" sz="1300" dirty="0" smtClean="0"/>
              <a:t>dans lequel elle organisait des réceptions réputées. Les cartes postales de l’époque nous révèlent des salons baroques et somptueux, bien meublés et remplis d’objets divers, de trophées de chasse, d’innombrables tableaux et de nombreuses statues de toutes tailles.</a:t>
            </a:r>
          </a:p>
          <a:p>
            <a:pPr>
              <a:buNone/>
            </a:pPr>
            <a:r>
              <a:rPr lang="fr-FR" sz="1300" b="1" dirty="0" smtClean="0"/>
              <a:t>C’est vers 1940 que Monsieur Bobet, propriétaire de la tannerie de Chevreuse se porte acquéreur de ce qu’on appelait le “Manoir du </a:t>
            </a:r>
            <a:r>
              <a:rPr lang="fr-FR" sz="1300" b="1" dirty="0" err="1" smtClean="0"/>
              <a:t>Claireau</a:t>
            </a:r>
            <a:r>
              <a:rPr lang="fr-FR" sz="1300" b="1" dirty="0" smtClean="0"/>
              <a:t>” et de ses 103 hectares de forêts. </a:t>
            </a:r>
            <a:r>
              <a:rPr lang="fr-FR" sz="1300" dirty="0" smtClean="0"/>
              <a:t>Pendant la guerre 150 aviateurs Allemands, basés à </a:t>
            </a:r>
            <a:r>
              <a:rPr lang="fr-FR" sz="1300" dirty="0" err="1" smtClean="0"/>
              <a:t>Toussus</a:t>
            </a:r>
            <a:r>
              <a:rPr lang="fr-FR" sz="1300" dirty="0" smtClean="0"/>
              <a:t> le Noble résidèrent un certain temps au château, en partant ils le pillèrent et ne laissèrent sur place que le trop imposant lit de la princesse, trop lourd pour être emporté ! Après leur départ, le château reste à l’abandon. Allait-il doucement tomber en ruine ?... Au cours d’une période qui va durer 20 ans (1947/1967), le château de </a:t>
            </a:r>
            <a:r>
              <a:rPr lang="fr-FR" sz="1300" dirty="0" err="1" smtClean="0"/>
              <a:t>Claireau</a:t>
            </a:r>
            <a:r>
              <a:rPr lang="fr-FR" sz="1300" dirty="0" smtClean="0"/>
              <a:t> meurtri et délaissé, va tout doucement revivre pour devenir, avec le temps, un lieu animé. Des milliers de personnes, venues d’horizons, de cultures, de nationalités différentes, vont se retrouver pour travailler ensemble, dans le même esprit.</a:t>
            </a:r>
          </a:p>
          <a:p>
            <a:pPr>
              <a:buNone/>
            </a:pPr>
            <a:r>
              <a:rPr lang="fr-FR" sz="1300" dirty="0" smtClean="0"/>
              <a:t>Ils vont apprendre à “</a:t>
            </a:r>
            <a:r>
              <a:rPr lang="fr-FR" sz="1300" i="1" dirty="0" smtClean="0"/>
              <a:t>penser avec leurs mains</a:t>
            </a:r>
            <a:r>
              <a:rPr lang="fr-FR" sz="1300" dirty="0" smtClean="0"/>
              <a:t>”, selon la formule de l’homme à qui l’on doit cette résurrection et qui va créer le </a:t>
            </a:r>
            <a:r>
              <a:rPr lang="fr-FR" sz="1300" b="1" dirty="0" smtClean="0"/>
              <a:t>Centre National des Ateliers Educatifs.</a:t>
            </a:r>
          </a:p>
          <a:p>
            <a:pPr>
              <a:buNone/>
            </a:pPr>
            <a:r>
              <a:rPr lang="fr-FR" sz="1300" dirty="0" smtClean="0"/>
              <a:t>Avant la guerre 39/45, </a:t>
            </a:r>
            <a:r>
              <a:rPr lang="fr-FR" sz="1300" b="1" dirty="0" smtClean="0"/>
              <a:t>RENE DIELEMAN</a:t>
            </a:r>
            <a:r>
              <a:rPr lang="fr-FR" sz="1300" dirty="0" smtClean="0"/>
              <a:t>, ancien élève des beaux-arts (sculpture, ébénisterie d’art ), est professeur de travaux manuels à l’école américaine Mac </a:t>
            </a:r>
            <a:r>
              <a:rPr lang="fr-FR" sz="1300" dirty="0" err="1" smtClean="0"/>
              <a:t>Jannet</a:t>
            </a:r>
            <a:r>
              <a:rPr lang="fr-FR" sz="1300" dirty="0" smtClean="0"/>
              <a:t> à Saint Cloud. Cette école reçoit de nombreux enfants étrangers dont les parents, diplomates, sont en fonction en Europe. L’école assure l’enseignement de la maternelle au bac, mais lors de la guerre, l’école est dévastée et devra fermer. </a:t>
            </a:r>
            <a:r>
              <a:rPr lang="fr-FR" sz="1300" b="1" dirty="0" smtClean="0"/>
              <a:t>RENE DIELEMAN</a:t>
            </a:r>
            <a:r>
              <a:rPr lang="fr-FR" sz="1300" dirty="0" smtClean="0"/>
              <a:t> est mobilisé à cette époque et dès son retour, il trouvera du travail à nouveau chez Mac </a:t>
            </a:r>
            <a:r>
              <a:rPr lang="fr-FR" sz="1300" dirty="0" err="1" smtClean="0"/>
              <a:t>Jannet</a:t>
            </a:r>
            <a:r>
              <a:rPr lang="fr-FR" sz="1300" dirty="0" smtClean="0"/>
              <a:t>. Il rêve de créer sa propre école et ses amis des CEMEA (Centres d’Entraînements aux Méthodes d’Education Active) pour qui il a travaillé, l’encouragent vivement. Il prospecte dans la région parisienne et découvre la propriété du </a:t>
            </a:r>
            <a:r>
              <a:rPr lang="fr-FR" sz="1300" dirty="0" err="1" smtClean="0"/>
              <a:t>Claireau</a:t>
            </a:r>
            <a:r>
              <a:rPr lang="fr-FR" sz="1300" dirty="0" smtClean="0"/>
              <a:t>. En 1947, Le château de </a:t>
            </a:r>
            <a:r>
              <a:rPr lang="fr-FR" sz="1300" dirty="0" err="1" smtClean="0"/>
              <a:t>Claireau</a:t>
            </a:r>
            <a:r>
              <a:rPr lang="fr-FR" sz="1300" dirty="0" smtClean="0"/>
              <a:t> appartient à Monsieur Bobet, propriétaire de la tannerie de Chevreuse. C’est un bâtiment un peu délabré et c’est une charge pour lui. Il avait acheté le </a:t>
            </a:r>
            <a:r>
              <a:rPr lang="fr-FR" sz="1300" dirty="0" err="1" smtClean="0"/>
              <a:t>Claireau</a:t>
            </a:r>
            <a:r>
              <a:rPr lang="fr-FR" sz="1300" dirty="0" smtClean="0"/>
              <a:t> surtout pour le bois que pouvait procurer la grande et belle forêt. Un accord est trouvé et Monsieur Bobet consent un bail de 20 ans à l’association que </a:t>
            </a:r>
            <a:r>
              <a:rPr lang="fr-FR" sz="1300" b="1" dirty="0" smtClean="0"/>
              <a:t>RENE DIELEMAN</a:t>
            </a:r>
            <a:r>
              <a:rPr lang="fr-FR" sz="1300" dirty="0" smtClean="0"/>
              <a:t> a créée : les Ateliers Educatifs. Il est mentionné aussi que, si un jour Monsieur Bobet souhaitait vendre, l’association serait la première à être contactée. Il est prévu que le locataire remettra progressivement, selon ses moyens et ses priorités, les lieux en bon état.                    </a:t>
            </a:r>
          </a:p>
          <a:p>
            <a:pPr>
              <a:buNone/>
            </a:pPr>
            <a:r>
              <a:rPr lang="fr-FR" sz="1300" dirty="0" smtClean="0"/>
              <a:t>La tâche est énorme et il faut tout l’enthousiasme et le dynamisme de </a:t>
            </a:r>
            <a:r>
              <a:rPr lang="fr-FR" sz="1300" b="1" dirty="0" smtClean="0"/>
              <a:t>RENE DIELEMAN</a:t>
            </a:r>
            <a:r>
              <a:rPr lang="fr-FR" sz="1300" dirty="0" smtClean="0"/>
              <a:t> pour entreprendre cette remise en état. Une seule pièce a encore quelques vitres et il faudra, pour commencer, remettre une centaine de carreaux pour qu’il fasse moins froid et que la pluie cesse de pénétrer dans les locaux. Il n’y a plus de chauffage, d’électricité, de téléphone. Les cheminées sont bouchées par les gravats ou totalement cassées, les toitures sont très abîmées et l’on a volé toutes les gouttières ; les canalisations d’eaux sont éclatées ou disparues, les accès sont inexistants ou ravinés…</a:t>
            </a:r>
          </a:p>
          <a:p>
            <a:pPr>
              <a:buNone/>
            </a:pPr>
            <a:r>
              <a:rPr lang="fr-FR" sz="1300" b="1" dirty="0" smtClean="0"/>
              <a:t>RENE DIELEMAN</a:t>
            </a:r>
            <a:r>
              <a:rPr lang="fr-FR" sz="1300" dirty="0" smtClean="0"/>
              <a:t> commence par louer chez Monsieur Bracon, à Chevreuse, un établi et des outils pour lui permettre d’amorcer la restauration des lieux. Il achète aussi une machine à bois “combinée” d’occasion. Et c’est alors qu’interviennent les amis, des scouts, des éclaireurs, des artisans, des professeurs, et tous les autres, tous courageux et pleins de bonne volonté. Ils viendront pendant leurs congés, leurs week-end ; beaucoup camperont ou dormiront sans confort mais dans une ambiance joyeuse et très active.</a:t>
            </a:r>
          </a:p>
          <a:p>
            <a:pPr>
              <a:buNone/>
            </a:pPr>
            <a:r>
              <a:rPr lang="fr-FR" sz="1300" dirty="0" smtClean="0"/>
              <a:t>La remise en état progresse, mais elle n’est pas aisée, les finances sont modestes et, en plus, on est en période d’après guerre et les « bons matières » subsistent. Pour acquérir la moindre chose, clous, vitres, plâtre, bois, il faut remplir des papiers et justifier du bon usage des matériaux qui ne sont délivrés que sur présentation des bons de la préfecture.</a:t>
            </a:r>
          </a:p>
          <a:p>
            <a:pPr>
              <a:buNone/>
            </a:pPr>
            <a:endParaRPr lang="fr-FR" sz="1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107</a:t>
            </a:fld>
            <a:endParaRPr lang="fr-F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Autofit/>
          </a:bodyPr>
          <a:lstStyle/>
          <a:p>
            <a:pPr>
              <a:buNone/>
            </a:pPr>
            <a:r>
              <a:rPr lang="fr-FR" sz="1200" b="1" dirty="0" smtClean="0"/>
              <a:t>Un an après, il va commencer modestement par des stages de week-end pour rentabiliser ses locaux. </a:t>
            </a:r>
            <a:r>
              <a:rPr lang="fr-FR" sz="1200" dirty="0" smtClean="0"/>
              <a:t>Ses stagiaires seront : les scouts routiers, les éclaireurs de France, les instructeurs CEMEA, les animateurs de colonies de vacances de l’E D F, de la SNCF, les Charbonnages de France, etc. Puis ensuite des stages ouverts à tous qui rencontreront un bon succès et fréquentés par enseignants divers, ingénieurs, médecins, architectes, journalistes, religieuses, responsables d’associations multiples comme les castors, jeunes ménages, personnel médical de psychiatrie, ergothérapeutes et tous les particuliers aimant travailler de leurs mains.</a:t>
            </a:r>
          </a:p>
          <a:p>
            <a:pPr>
              <a:buNone/>
            </a:pPr>
            <a:r>
              <a:rPr lang="fr-FR" sz="1200" dirty="0" smtClean="0"/>
              <a:t>L’enseignement dispensé est de grande qualité ; </a:t>
            </a:r>
            <a:r>
              <a:rPr lang="fr-FR" sz="1200" b="1" dirty="0" smtClean="0"/>
              <a:t>RENE DIELEMAN</a:t>
            </a:r>
            <a:r>
              <a:rPr lang="fr-FR" sz="1200" dirty="0" smtClean="0"/>
              <a:t> enseigne lui-même et recrute des instructeurs pour ses multiples ateliers, il est très exigeant et choisit toujours des professionnels réputés qu’il forme à ses méthodes. </a:t>
            </a:r>
          </a:p>
          <a:p>
            <a:pPr>
              <a:buNone/>
            </a:pPr>
            <a:r>
              <a:rPr lang="fr-FR" sz="1200" dirty="0" smtClean="0"/>
              <a:t>Les outils et les matériaux fournis sont d’excellente qualité, les « trucs » de métier, les acquis de l’expérience sont dispensés sans réticence. On enseigne aussi des notions culturelles visant à éduquer le sens esthétique des usagers afin que leurs créations soient en tout point satisfaisantes en associant le beau et le fonctionnel.</a:t>
            </a:r>
          </a:p>
          <a:p>
            <a:pPr>
              <a:buNone/>
            </a:pPr>
            <a:r>
              <a:rPr lang="fr-FR" sz="1200" dirty="0" smtClean="0"/>
              <a:t>Chaque fin de stage donne lieu à une exposition des réalisations et chacun peut y découvrir des travaux excellents, soignés, aboutis, que beaucoup n’imaginaient pas être capables de produire. Les résultats sont très gratifiants et naturellement encouragent à se perfectionner. Une telle qualité a rapidement porté ses fruits et, au gré des années, le succès du </a:t>
            </a:r>
            <a:r>
              <a:rPr lang="fr-FR" sz="1200" dirty="0" err="1" smtClean="0"/>
              <a:t>Claireau</a:t>
            </a:r>
            <a:r>
              <a:rPr lang="fr-FR" sz="1200" dirty="0" smtClean="0"/>
              <a:t> s’est amplifié en même temps que la gamme de ses ateliers s’étoffait.</a:t>
            </a:r>
          </a:p>
          <a:p>
            <a:pPr>
              <a:buNone/>
            </a:pPr>
            <a:r>
              <a:rPr lang="fr-FR" sz="1200" b="1" dirty="0" smtClean="0"/>
              <a:t>En 1953 le centre National des Ateliers éducatifs est agréé par l’éducation nationale </a:t>
            </a:r>
            <a:r>
              <a:rPr lang="fr-FR" sz="1200" dirty="0" smtClean="0"/>
              <a:t>et cela améliorera les finances ( toujours délicates) de l’association. Tous les futurs professeurs de dessin et de travaux manuels de France sont envoyés en stage à la fin de leurs études, juste avant leur première attribution de poste et les professeurs déjà en activité viennent participer à des stages de complément de formation.</a:t>
            </a:r>
          </a:p>
          <a:p>
            <a:pPr>
              <a:buNone/>
            </a:pPr>
            <a:r>
              <a:rPr lang="fr-FR" sz="1200" dirty="0" smtClean="0"/>
              <a:t>La renommée de </a:t>
            </a:r>
            <a:r>
              <a:rPr lang="fr-FR" sz="1200" dirty="0" err="1" smtClean="0"/>
              <a:t>Claireau</a:t>
            </a:r>
            <a:r>
              <a:rPr lang="fr-FR" sz="1200" dirty="0" smtClean="0"/>
              <a:t> dépasse nos frontières et les stagiaires viennent à présent de Belgique, de Suisse, du Canada, des USA, du Liban, du Brésil, de L’Afrique du Nord ou de l’Afrique Noire, etc.</a:t>
            </a:r>
          </a:p>
          <a:p>
            <a:pPr>
              <a:buNone/>
            </a:pPr>
            <a:r>
              <a:rPr lang="fr-FR" sz="1200" dirty="0" smtClean="0"/>
              <a:t>Les stagiaires qui animent ensuite des ateliers habitent un peu partout et ne trouvent pas toujours, en province surtout, le matériel et les matériaux dont ils ont besoin et cela préoccupe </a:t>
            </a:r>
            <a:r>
              <a:rPr lang="fr-FR" sz="1200" b="1" dirty="0" smtClean="0"/>
              <a:t>RENE DIELEMAN</a:t>
            </a:r>
            <a:r>
              <a:rPr lang="fr-FR" sz="1200" dirty="0" smtClean="0"/>
              <a:t> qui craint que certains projets échouent pour cette raison. Il suggère donc à quelques amis de créer une société de vente par correspondance dont l’activité sera la diffusion de toutes les fournitures utilisées dans les ateliers</a:t>
            </a:r>
            <a:r>
              <a:rPr lang="fr-FR" sz="1200" b="1" dirty="0" smtClean="0"/>
              <a:t>. La société « Matière et Maîtrise » fonctionnera à partir de 1960 ; son activité se poursuivra à Chevreuse jusqu’en 1987.</a:t>
            </a:r>
          </a:p>
          <a:p>
            <a:endParaRPr lang="fr-FR" sz="1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108</a:t>
            </a:fld>
            <a:endParaRPr lang="fr-F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229600" cy="6264696"/>
          </a:xfrm>
        </p:spPr>
        <p:txBody>
          <a:bodyPr>
            <a:normAutofit fontScale="25000" lnSpcReduction="20000"/>
          </a:bodyPr>
          <a:lstStyle/>
          <a:p>
            <a:pPr>
              <a:buNone/>
            </a:pPr>
            <a:r>
              <a:rPr lang="fr-FR" sz="4800" dirty="0" smtClean="0"/>
              <a:t>Parallèlement et dans le souci de récupérer de l’argent pour son centre, </a:t>
            </a:r>
            <a:r>
              <a:rPr lang="fr-FR" sz="4800" b="1" dirty="0" smtClean="0"/>
              <a:t>RENE DIELEMAN</a:t>
            </a:r>
            <a:r>
              <a:rPr lang="fr-FR" sz="4800" dirty="0" smtClean="0"/>
              <a:t> a créé une société qui diffuse ses créations dans le domaine du mobilier ; sa gestion est celle d’une société commerciale et elle est totalement indépendante de </a:t>
            </a:r>
            <a:r>
              <a:rPr lang="fr-FR" sz="4800" dirty="0" err="1" smtClean="0"/>
              <a:t>Claireau</a:t>
            </a:r>
            <a:r>
              <a:rPr lang="fr-FR" sz="4800" dirty="0" smtClean="0"/>
              <a:t>, toutefois ses bénéfices sont réinvestis dans l’association.</a:t>
            </a:r>
          </a:p>
          <a:p>
            <a:pPr>
              <a:buNone/>
            </a:pPr>
            <a:r>
              <a:rPr lang="fr-FR" sz="4800" dirty="0" smtClean="0"/>
              <a:t>De l’argent, il en faut car </a:t>
            </a:r>
            <a:r>
              <a:rPr lang="fr-FR" sz="4800" b="1" dirty="0" smtClean="0"/>
              <a:t>RENE DIELEMAN</a:t>
            </a:r>
            <a:r>
              <a:rPr lang="fr-FR" sz="4800" dirty="0" smtClean="0"/>
              <a:t> est toujours en train d’imaginer quelque chose de nouveau. On proposera jusqu’à 14 disciplines dans des ateliers qu’il souhaite bien équipés. </a:t>
            </a:r>
            <a:r>
              <a:rPr lang="fr-FR" sz="4800" b="1" dirty="0" smtClean="0"/>
              <a:t>Ce sont : </a:t>
            </a:r>
            <a:r>
              <a:rPr lang="fr-FR" sz="4800" dirty="0" smtClean="0"/>
              <a:t>Menuiserie, Sculpture sur bois, Poterie, Vannerie, Tissage, Reliure, Cartonnage Gainerie, Ferronnerie, Sérigraphie, Photographie, Marionnettes, Matière Plastique, Artisanat ménager et aménagement d’intérieurs, Amélioration de l’équipement musical.                  </a:t>
            </a:r>
          </a:p>
          <a:p>
            <a:pPr>
              <a:buNone/>
            </a:pPr>
            <a:r>
              <a:rPr lang="fr-FR" sz="4800" dirty="0" smtClean="0"/>
              <a:t>L e maximum de stagiaires est de 12 par atelier, la moyenne est de 8, ce qui permet de bien suivre la progression de chacun.</a:t>
            </a:r>
          </a:p>
          <a:p>
            <a:pPr>
              <a:buNone/>
            </a:pPr>
            <a:r>
              <a:rPr lang="fr-FR" sz="4800" dirty="0" smtClean="0"/>
              <a:t>La méthode d’enseignement mise au point par </a:t>
            </a:r>
            <a:r>
              <a:rPr lang="fr-FR" sz="4800" b="1" dirty="0" smtClean="0"/>
              <a:t>RENE DIELEMAN</a:t>
            </a:r>
            <a:r>
              <a:rPr lang="fr-FR" sz="4800" dirty="0" smtClean="0"/>
              <a:t> est originale, novatrice, rigoureuse et très concrète. Elle débouche sur des réalisations de grande qualité.</a:t>
            </a:r>
          </a:p>
          <a:p>
            <a:pPr>
              <a:buNone/>
            </a:pPr>
            <a:r>
              <a:rPr lang="fr-FR" sz="4800" dirty="0" smtClean="0"/>
              <a:t>On travaille beaucoup à </a:t>
            </a:r>
            <a:r>
              <a:rPr lang="fr-FR" sz="4800" dirty="0" err="1" smtClean="0"/>
              <a:t>Claireau</a:t>
            </a:r>
            <a:r>
              <a:rPr lang="fr-FR" sz="4800" dirty="0" smtClean="0"/>
              <a:t>, mais sans contrainte ; on a la plupart du temps des usagers très motivés, passionnés par ce qu’ils entreprennent et il arrive souvent que les responsables d’ateliers soient obligés de « sévir » en coupant l’électricité pour que des irréductibles captivés par leurs ouvrages admettent enfin d’aller se coucher !!</a:t>
            </a:r>
          </a:p>
          <a:p>
            <a:pPr>
              <a:buNone/>
            </a:pPr>
            <a:r>
              <a:rPr lang="fr-FR" sz="4800" dirty="0" smtClean="0"/>
              <a:t>Durant chaque stage, il est prévu l’intervention d’une personne extérieure. Les intervenants sont soigneusement choisis, ce sont des artisans ou des artistes renommés, des enseignants </a:t>
            </a:r>
            <a:r>
              <a:rPr lang="fr-FR" sz="4800" dirty="0" err="1" smtClean="0"/>
              <a:t>oeuvrant</a:t>
            </a:r>
            <a:r>
              <a:rPr lang="fr-FR" sz="4800" dirty="0" smtClean="0"/>
              <a:t> dans des disciplines originales, des architectes, des psychiatres  utilisant les activités manuelles comme thérapies individuelles ou de groupes. </a:t>
            </a:r>
          </a:p>
          <a:p>
            <a:pPr>
              <a:buNone/>
            </a:pPr>
            <a:r>
              <a:rPr lang="fr-FR" sz="4800" dirty="0" smtClean="0"/>
              <a:t>C’est ainsi que Pierre </a:t>
            </a:r>
            <a:r>
              <a:rPr lang="fr-FR" sz="4800" dirty="0" err="1" smtClean="0"/>
              <a:t>Guariche</a:t>
            </a:r>
            <a:r>
              <a:rPr lang="fr-FR" sz="4800" dirty="0" smtClean="0"/>
              <a:t>, décorateur, </a:t>
            </a:r>
            <a:r>
              <a:rPr lang="fr-FR" sz="4800" dirty="0" err="1" smtClean="0"/>
              <a:t>Rouchy</a:t>
            </a:r>
            <a:r>
              <a:rPr lang="fr-FR" sz="4800" dirty="0" smtClean="0"/>
              <a:t>, responsable des CEMEA, Jacques </a:t>
            </a:r>
            <a:r>
              <a:rPr lang="fr-FR" sz="4800" dirty="0" err="1" smtClean="0"/>
              <a:t>Fillacier</a:t>
            </a:r>
            <a:r>
              <a:rPr lang="fr-FR" sz="4800" dirty="0" smtClean="0"/>
              <a:t>, coloriste et conseiller à la manufacture des Gobelins, André </a:t>
            </a:r>
            <a:r>
              <a:rPr lang="fr-FR" sz="4800" dirty="0" err="1" smtClean="0"/>
              <a:t>Wogenski</a:t>
            </a:r>
            <a:r>
              <a:rPr lang="fr-FR" sz="4800" dirty="0" smtClean="0"/>
              <a:t>, architecte et assistant de Le Corbusier, André Borderie, peintre et céramiste, Pierre Faucheux, graphiste, le professeur </a:t>
            </a:r>
            <a:r>
              <a:rPr lang="fr-FR" sz="4800" dirty="0" err="1" smtClean="0"/>
              <a:t>Sivadon</a:t>
            </a:r>
            <a:r>
              <a:rPr lang="fr-FR" sz="4800" dirty="0" smtClean="0"/>
              <a:t>, Président des psychiatres Français et bien d’autres personnalités renommées font des exposés, racontent leurs expériences et leurs motivations.</a:t>
            </a:r>
          </a:p>
          <a:p>
            <a:pPr>
              <a:buNone/>
            </a:pPr>
            <a:r>
              <a:rPr lang="fr-FR" sz="4800" dirty="0" smtClean="0"/>
              <a:t> On ne fait pas que travailler à </a:t>
            </a:r>
            <a:r>
              <a:rPr lang="fr-FR" sz="4800" dirty="0" err="1" smtClean="0"/>
              <a:t>Claireau</a:t>
            </a:r>
            <a:r>
              <a:rPr lang="fr-FR" sz="4800" dirty="0" smtClean="0"/>
              <a:t> : le terrain de volley </a:t>
            </a:r>
            <a:r>
              <a:rPr lang="fr-FR" sz="4800" dirty="0" err="1" smtClean="0"/>
              <a:t>ball</a:t>
            </a:r>
            <a:r>
              <a:rPr lang="fr-FR" sz="4800" dirty="0" smtClean="0"/>
              <a:t> est très fréquenté et les deux amis et rivaux sportifs que sont </a:t>
            </a:r>
            <a:r>
              <a:rPr lang="fr-FR" sz="4800" b="1" dirty="0" smtClean="0"/>
              <a:t>RENE DIELEMAN et le sculpteur Philolaos </a:t>
            </a:r>
            <a:r>
              <a:rPr lang="fr-FR" sz="4800" dirty="0" smtClean="0"/>
              <a:t>(enseignant en sculpture et poterie), composent des équipes motivées et dynamiques.</a:t>
            </a:r>
          </a:p>
          <a:p>
            <a:pPr>
              <a:buNone/>
            </a:pPr>
            <a:r>
              <a:rPr lang="fr-FR" sz="4800" dirty="0" smtClean="0"/>
              <a:t>Les usagers se font de plus en plus nombreux, Tous les stagiaires sont en internat, nourris et logés, c’est Madame </a:t>
            </a:r>
            <a:r>
              <a:rPr lang="fr-FR" sz="4800" dirty="0" err="1" smtClean="0"/>
              <a:t>Dieleman</a:t>
            </a:r>
            <a:r>
              <a:rPr lang="fr-FR" sz="4800" dirty="0" smtClean="0"/>
              <a:t>, maîtresse de maison discrète et efficace qui assume la lourde tâche de l’intendance ; on peut recevoir 30 personnes et ce n’est plus suffisant.</a:t>
            </a:r>
          </a:p>
          <a:p>
            <a:pPr>
              <a:buNone/>
            </a:pPr>
            <a:r>
              <a:rPr lang="fr-FR" sz="4800" b="1" dirty="0" smtClean="0"/>
              <a:t>RENE DIELEMAN</a:t>
            </a:r>
            <a:r>
              <a:rPr lang="fr-FR" sz="4800" dirty="0" smtClean="0"/>
              <a:t> a toujours le souci de pratiquer des prix de stages accessibles, la demande est forte et le château trop petit pour accueillir tout le monde, bien que certains, pour pouvoir assister aux stages n’hésitent pas à camper. </a:t>
            </a:r>
          </a:p>
          <a:p>
            <a:pPr>
              <a:buNone/>
            </a:pPr>
            <a:r>
              <a:rPr lang="fr-FR" sz="4800" b="1" dirty="0" smtClean="0"/>
              <a:t>RENE DIELEMAN</a:t>
            </a:r>
            <a:r>
              <a:rPr lang="fr-FR" sz="4800" dirty="0" smtClean="0"/>
              <a:t> à une nouvelle idée. La propriété est grande ( 103 hectares) mais on n’est pas autorisé à construire en dur et définitivement, alors il va « poser » du provisoire. En l’occurrence, il installe le plus discrètement possible, 8 wagons achetés à un prix satisfaisant aux “rebuts” de la SNCF, i l y intègre des sanitaires et crée ainsi des chambres originales. Grâce à cela et à quelques récupérations de pièces dans le château, la capacité d’hébergement passe à 60 stagiaires.</a:t>
            </a:r>
          </a:p>
          <a:p>
            <a:pPr>
              <a:buNone/>
            </a:pPr>
            <a:r>
              <a:rPr lang="fr-FR" sz="4800" dirty="0" smtClean="0"/>
              <a:t>La place pour les activités devient aussi insuffisante. Il existe dans la forêt, à 200 mètres du château, des anciennes serres délabrées mais dont les murs en meulières sont encore en très bon état et c’est en s’appuyant sur ces murs que l’on va réaliser, avec les compétences et la main-d’œuvre maison, un bâtiment tout en bois qui abritera de nouveaux ateliers.</a:t>
            </a:r>
          </a:p>
          <a:p>
            <a:pPr>
              <a:buNone/>
            </a:pPr>
            <a:r>
              <a:rPr lang="fr-FR" sz="4800" dirty="0" smtClean="0"/>
              <a:t>Les activités manuelles telles qu’elles sont enseignées à </a:t>
            </a:r>
            <a:r>
              <a:rPr lang="fr-FR" sz="4800" dirty="0" err="1" smtClean="0"/>
              <a:t>Claireau</a:t>
            </a:r>
            <a:r>
              <a:rPr lang="fr-FR" sz="4800" dirty="0" smtClean="0"/>
              <a:t> intéressent beaucoup de monde issus de secteurs très différents. C’est ainsi que se côtoient des animateurs de centres culturels, des responsables d’ateliers protégés, de CAT (centre d’aides par le travail), des professeurs d’écoles expérimentales, d’écoles nouvelles, des institutrices de maternelle, des moniteurs d’ateliers de loisirs issus des comités d’entreprises (Kodak, Télémécanique, Renault…).</a:t>
            </a:r>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109</a:t>
            </a:fld>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Route de la Justice</a:t>
            </a:r>
            <a:endParaRPr lang="fr-FR" sz="3200" dirty="0"/>
          </a:p>
        </p:txBody>
      </p:sp>
      <p:pic>
        <p:nvPicPr>
          <p:cNvPr id="5" name="Espace réservé du contenu 4" descr="route de la justice 1.jpg"/>
          <p:cNvPicPr>
            <a:picLocks noGrp="1" noChangeAspect="1"/>
          </p:cNvPicPr>
          <p:nvPr>
            <p:ph idx="1"/>
          </p:nvPr>
        </p:nvPicPr>
        <p:blipFill>
          <a:blip r:embed="rId2" cstate="screen"/>
          <a:stretch>
            <a:fillRect/>
          </a:stretch>
        </p:blipFill>
        <p:spPr>
          <a:xfrm>
            <a:off x="179512" y="908720"/>
            <a:ext cx="3995566" cy="2520280"/>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11</a:t>
            </a:fld>
            <a:endParaRPr lang="fr-FR"/>
          </a:p>
        </p:txBody>
      </p:sp>
      <p:pic>
        <p:nvPicPr>
          <p:cNvPr id="6" name="Image 5" descr="route de la justice 2.jpg"/>
          <p:cNvPicPr>
            <a:picLocks noChangeAspect="1"/>
          </p:cNvPicPr>
          <p:nvPr/>
        </p:nvPicPr>
        <p:blipFill>
          <a:blip r:embed="rId3" cstate="screen"/>
          <a:stretch>
            <a:fillRect/>
          </a:stretch>
        </p:blipFill>
        <p:spPr>
          <a:xfrm>
            <a:off x="4283968" y="908719"/>
            <a:ext cx="4392488" cy="2973377"/>
          </a:xfrm>
          <a:prstGeom prst="rect">
            <a:avLst/>
          </a:prstGeom>
        </p:spPr>
      </p:pic>
      <p:pic>
        <p:nvPicPr>
          <p:cNvPr id="7" name="Image 6" descr="route de la justice 3.jpg"/>
          <p:cNvPicPr>
            <a:picLocks noChangeAspect="1"/>
          </p:cNvPicPr>
          <p:nvPr/>
        </p:nvPicPr>
        <p:blipFill>
          <a:blip r:embed="rId4" cstate="screen"/>
          <a:stretch>
            <a:fillRect/>
          </a:stretch>
        </p:blipFill>
        <p:spPr>
          <a:xfrm>
            <a:off x="4283968" y="3861048"/>
            <a:ext cx="4301384" cy="2729724"/>
          </a:xfrm>
          <a:prstGeom prst="rect">
            <a:avLst/>
          </a:prstGeom>
        </p:spPr>
      </p:pic>
      <p:sp>
        <p:nvSpPr>
          <p:cNvPr id="8" name="ZoneTexte 7"/>
          <p:cNvSpPr txBox="1"/>
          <p:nvPr/>
        </p:nvSpPr>
        <p:spPr>
          <a:xfrm>
            <a:off x="179512" y="3501008"/>
            <a:ext cx="4032448" cy="3046988"/>
          </a:xfrm>
          <a:prstGeom prst="rect">
            <a:avLst/>
          </a:prstGeom>
          <a:noFill/>
        </p:spPr>
        <p:txBody>
          <a:bodyPr wrap="square" rtlCol="0">
            <a:spAutoFit/>
          </a:bodyPr>
          <a:lstStyle/>
          <a:p>
            <a:pPr>
              <a:buNone/>
            </a:pPr>
            <a:r>
              <a:rPr lang="fr-FR" sz="1600" dirty="0" smtClean="0"/>
              <a:t>Photos datant des années 1900-1910. La dénomination ‘Route de la Justice’ a totalement disparu de la mémoire collective et de la cartographie. Elle correspond à la Départementale 46 actuelle route de Milon. Le rocher de grès à droite a disparu. A gauche le bois du </a:t>
            </a:r>
            <a:r>
              <a:rPr lang="fr-FR" sz="1600" dirty="0" err="1" smtClean="0"/>
              <a:t>Claireau</a:t>
            </a:r>
            <a:r>
              <a:rPr lang="fr-FR" sz="1600" dirty="0" smtClean="0"/>
              <a:t> et à droite, en contrebas, le lotissement du </a:t>
            </a:r>
            <a:r>
              <a:rPr lang="fr-FR" sz="1600" dirty="0" err="1" smtClean="0"/>
              <a:t>Rhodon</a:t>
            </a:r>
            <a:r>
              <a:rPr lang="fr-FR" sz="1600" dirty="0" smtClean="0"/>
              <a:t> qui n’existe pas encore. Ce nom de rue provient sans doute de l’ancienne Maison des Indigents et la prison adossées à l’ancien cimetière, situé entre le Passage Perron et la Rue des Roches.</a:t>
            </a:r>
            <a:endParaRPr lang="fr-FR" sz="16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normAutofit fontScale="32500" lnSpcReduction="20000"/>
          </a:bodyPr>
          <a:lstStyle/>
          <a:p>
            <a:pPr>
              <a:buNone/>
            </a:pPr>
            <a:r>
              <a:rPr lang="fr-FR" sz="3700" dirty="0" smtClean="0"/>
              <a:t>Comme toujours le succès appelle le succès. De nombreuses personnalités de l’enseignement ou de la politique, comme Madame </a:t>
            </a:r>
            <a:r>
              <a:rPr lang="fr-FR" sz="3700" dirty="0" err="1" smtClean="0"/>
              <a:t>Thome</a:t>
            </a:r>
            <a:r>
              <a:rPr lang="fr-FR" sz="3700" dirty="0" smtClean="0"/>
              <a:t>-Patenôtre député maire de Rambouillet ou des ministres en fonction à l’époque, Alain Peyrefitte, Maurice Herzog, Claudius Petit, visitent </a:t>
            </a:r>
            <a:r>
              <a:rPr lang="fr-FR" sz="3700" dirty="0" err="1" smtClean="0"/>
              <a:t>Claireau</a:t>
            </a:r>
            <a:r>
              <a:rPr lang="fr-FR" sz="3700" dirty="0" smtClean="0"/>
              <a:t>. Certains passent une journée dans les ateliers et déjeunent avec les stagiaires. Les compliments pleuvent, mais les subventions évoquées parfois ont rarement des suites positives !</a:t>
            </a:r>
          </a:p>
          <a:p>
            <a:pPr>
              <a:buNone/>
            </a:pPr>
            <a:r>
              <a:rPr lang="fr-FR" sz="3700" dirty="0" smtClean="0"/>
              <a:t>Monsieur Breton, fondateur de la revue et du salon des Arts Ménagers est très séduit par le </a:t>
            </a:r>
            <a:r>
              <a:rPr lang="fr-FR" sz="3700" dirty="0" err="1" smtClean="0"/>
              <a:t>Claireau</a:t>
            </a:r>
            <a:r>
              <a:rPr lang="fr-FR" sz="3700" dirty="0" smtClean="0"/>
              <a:t>. Il demande à </a:t>
            </a:r>
            <a:r>
              <a:rPr lang="fr-FR" sz="3700" b="1" dirty="0" smtClean="0"/>
              <a:t>RENE DIELEMAN</a:t>
            </a:r>
            <a:r>
              <a:rPr lang="fr-FR" sz="3700" dirty="0" smtClean="0"/>
              <a:t> de collaborer régulièrement à sa revue dans laquelle il inclut des fiches techniques créées à </a:t>
            </a:r>
            <a:r>
              <a:rPr lang="fr-FR" sz="3700" dirty="0" err="1" smtClean="0"/>
              <a:t>Claireau</a:t>
            </a:r>
            <a:r>
              <a:rPr lang="fr-FR" sz="3700" dirty="0" smtClean="0"/>
              <a:t> et relatives aux disciplines qui y sont enseignées. A plusieurs reprises, </a:t>
            </a:r>
            <a:r>
              <a:rPr lang="fr-FR" sz="3700" dirty="0" err="1" smtClean="0"/>
              <a:t>Claireau</a:t>
            </a:r>
            <a:r>
              <a:rPr lang="fr-FR" sz="3700" dirty="0" smtClean="0"/>
              <a:t> sera présent sur le stand du journal, touchant ainsi un large public. </a:t>
            </a:r>
          </a:p>
          <a:p>
            <a:pPr>
              <a:buNone/>
            </a:pPr>
            <a:r>
              <a:rPr lang="fr-FR" sz="3700" dirty="0" smtClean="0"/>
              <a:t>Madame </a:t>
            </a:r>
            <a:r>
              <a:rPr lang="fr-FR" sz="3700" dirty="0" err="1" smtClean="0"/>
              <a:t>Hattinguais</a:t>
            </a:r>
            <a:r>
              <a:rPr lang="fr-FR" sz="3700" dirty="0" smtClean="0"/>
              <a:t>, directrice du très réputé Lycée international de Sèvres ou  Madame Bataillon et Monsieur </a:t>
            </a:r>
            <a:r>
              <a:rPr lang="fr-FR" sz="3700" dirty="0" err="1" smtClean="0"/>
              <a:t>Machard</a:t>
            </a:r>
            <a:r>
              <a:rPr lang="fr-FR" sz="3700" dirty="0" smtClean="0"/>
              <a:t>, inspecteurs généraux de l’enseignement apprécient beaucoup les méthodes et l’enseignement prodigués au </a:t>
            </a:r>
            <a:r>
              <a:rPr lang="fr-FR" sz="3700" dirty="0" err="1" smtClean="0"/>
              <a:t>Claireau</a:t>
            </a:r>
            <a:r>
              <a:rPr lang="fr-FR" sz="3700" dirty="0" smtClean="0"/>
              <a:t> et le font savoir.</a:t>
            </a:r>
          </a:p>
          <a:p>
            <a:pPr>
              <a:buNone/>
            </a:pPr>
            <a:r>
              <a:rPr lang="fr-FR" sz="3700" dirty="0" smtClean="0"/>
              <a:t>Pendant ce temps </a:t>
            </a:r>
            <a:r>
              <a:rPr lang="fr-FR" sz="3700" b="1" dirty="0" smtClean="0"/>
              <a:t>RENE DIELEMAN</a:t>
            </a:r>
            <a:r>
              <a:rPr lang="fr-FR" sz="3700" dirty="0" smtClean="0"/>
              <a:t> qui n’est jamais inactif donne une dimension supplémentaire à ses travaux. Il crée les Ateliers Clubs </a:t>
            </a:r>
            <a:r>
              <a:rPr lang="fr-FR" sz="3700" dirty="0" err="1" smtClean="0"/>
              <a:t>Claireau</a:t>
            </a:r>
            <a:r>
              <a:rPr lang="fr-FR" sz="3700" dirty="0" smtClean="0"/>
              <a:t> qui vont être regroupés au sein d’une association : UDAC (Union Des Ateliers Clubs </a:t>
            </a:r>
            <a:r>
              <a:rPr lang="fr-FR" sz="3700" dirty="0" err="1" smtClean="0"/>
              <a:t>Claireau</a:t>
            </a:r>
            <a:r>
              <a:rPr lang="fr-FR" sz="3700" dirty="0" smtClean="0"/>
              <a:t> ). Cette association va réunir des lieux divers, qui devront être agréés, où sont enseignées par des anciens stagiaires, dans l’esprit « </a:t>
            </a:r>
            <a:r>
              <a:rPr lang="fr-FR" sz="3700" dirty="0" err="1" smtClean="0"/>
              <a:t>Claireau</a:t>
            </a:r>
            <a:r>
              <a:rPr lang="fr-FR" sz="3700" dirty="0" smtClean="0"/>
              <a:t> » et avec ses méthodes, des activités manuelles créatrices. Avec le temps, une vingtaine d’ateliers seront créés en France. Naîtront également les « stages longue durée » (un an) destinés justement aux futurs responsables de ces ateliers.</a:t>
            </a:r>
          </a:p>
          <a:p>
            <a:pPr>
              <a:buNone/>
            </a:pPr>
            <a:r>
              <a:rPr lang="fr-FR" sz="3700" b="1" dirty="0" smtClean="0"/>
              <a:t>RENE DIELEMAN</a:t>
            </a:r>
            <a:r>
              <a:rPr lang="fr-FR" sz="3700" dirty="0" smtClean="0"/>
              <a:t>, qui avait commencé sa carrière auprès des jeunes, souhaite les intéresser directement.</a:t>
            </a:r>
          </a:p>
          <a:p>
            <a:pPr>
              <a:buNone/>
            </a:pPr>
            <a:r>
              <a:rPr lang="fr-FR" sz="3700" dirty="0" smtClean="0"/>
              <a:t>Il crée dans la citadelle de St Florent, en Corse, un centre de loisirs, animé par des anciens stagiaires très compétents, qui rencontre tout de suite un bon succès.</a:t>
            </a:r>
          </a:p>
          <a:p>
            <a:pPr>
              <a:buNone/>
            </a:pPr>
            <a:r>
              <a:rPr lang="fr-FR" sz="3700" dirty="0" smtClean="0"/>
              <a:t>La réputation de </a:t>
            </a:r>
            <a:r>
              <a:rPr lang="fr-FR" sz="3700" b="1" dirty="0" smtClean="0"/>
              <a:t>RENE DIELEMAN</a:t>
            </a:r>
            <a:r>
              <a:rPr lang="fr-FR" sz="3700" dirty="0" smtClean="0"/>
              <a:t> et de ses méthodes d’enseignement a dépassé nos frontières et il est sollicité dans différents pays en voie de développement, en Afrique, au Liban, en Amérique du sud, </a:t>
            </a:r>
            <a:r>
              <a:rPr lang="fr-FR" sz="3700" dirty="0" err="1" smtClean="0"/>
              <a:t>etc</a:t>
            </a:r>
            <a:r>
              <a:rPr lang="fr-FR" sz="3700" dirty="0" smtClean="0"/>
              <a:t>, pour aider à relancer les artisanats locaux.</a:t>
            </a:r>
          </a:p>
          <a:p>
            <a:pPr>
              <a:buNone/>
            </a:pPr>
            <a:r>
              <a:rPr lang="fr-FR" sz="3700" dirty="0" smtClean="0"/>
              <a:t>Orateur brillant et passionné, il est très demandé et intervient dans d’importants congrès en France et à l’étranger.</a:t>
            </a:r>
          </a:p>
          <a:p>
            <a:pPr>
              <a:buNone/>
            </a:pPr>
            <a:r>
              <a:rPr lang="fr-FR" sz="3700" dirty="0" smtClean="0"/>
              <a:t>Tout va donc pour le mieux ? Non, pas tout à fait car entre temps, Monsieur Bobet décède.</a:t>
            </a:r>
          </a:p>
          <a:p>
            <a:pPr>
              <a:buNone/>
            </a:pPr>
            <a:r>
              <a:rPr lang="fr-FR" sz="3700" dirty="0" smtClean="0"/>
              <a:t>  </a:t>
            </a:r>
          </a:p>
          <a:p>
            <a:pPr>
              <a:buNone/>
            </a:pPr>
            <a:r>
              <a:rPr lang="fr-FR" sz="3700" dirty="0" smtClean="0"/>
              <a:t>Avec lui les relations étaient bonnes et de temps en temps, le samedi matin en général, il rendait des petites visites au </a:t>
            </a:r>
            <a:r>
              <a:rPr lang="fr-FR" sz="3700" dirty="0" err="1" smtClean="0"/>
              <a:t>Claireau</a:t>
            </a:r>
            <a:r>
              <a:rPr lang="fr-FR" sz="3700" dirty="0" smtClean="0"/>
              <a:t>, se renseignait sur l’évolution de l’association ou sur l’état des travaux.</a:t>
            </a:r>
          </a:p>
          <a:p>
            <a:pPr>
              <a:buNone/>
            </a:pPr>
            <a:r>
              <a:rPr lang="fr-FR" sz="3700" dirty="0" smtClean="0"/>
              <a:t>Sa veuve Madame Bobet, sans doute affectée et désemparée a confié ses intérêts à des hommes d’affaires et c’est le début de gros ennuis. Ils commencent par appliquer, pour recalculer un nouveau loyer, la fameuse règle de « la surface corrigée », et le résultat est catastrophique.</a:t>
            </a:r>
          </a:p>
          <a:p>
            <a:pPr>
              <a:buNone/>
            </a:pPr>
            <a:r>
              <a:rPr lang="fr-FR" sz="3700" dirty="0" smtClean="0"/>
              <a:t>L’exorbitant loyer demandé ne tient pas compte de tous les efforts et des remises en état des locaux que le locataire a entrepris depuis des années. </a:t>
            </a:r>
            <a:r>
              <a:rPr lang="fr-FR" sz="3700" b="1" dirty="0" smtClean="0"/>
              <a:t>RENE DIELEMAN</a:t>
            </a:r>
            <a:r>
              <a:rPr lang="fr-FR" sz="3700" dirty="0" smtClean="0"/>
              <a:t> ne peut plus assumer le règlement de telles sommes, mais il va tenter de rester car partir (où ? ) lui pose d’énormes problèmes et de plus il s’est beaucoup attaché à ce lieu qui est incontestablement très agréable.</a:t>
            </a:r>
          </a:p>
          <a:p>
            <a:pPr>
              <a:buNone/>
            </a:pP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110</a:t>
            </a:fld>
            <a:endParaRPr lang="fr-F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6048672"/>
          </a:xfrm>
        </p:spPr>
        <p:txBody>
          <a:bodyPr>
            <a:normAutofit fontScale="85000" lnSpcReduction="20000"/>
          </a:bodyPr>
          <a:lstStyle/>
          <a:p>
            <a:pPr>
              <a:buNone/>
            </a:pPr>
            <a:r>
              <a:rPr lang="fr-FR" sz="1900" dirty="0" smtClean="0"/>
              <a:t>Monsieur Peyrefitte, ministre, qui avait été très séduit lors de sa visite, propose des locaux à Provins, une maison de retraite qui va se libérer, mais il ne pourra en disposer que dans 2 ans.</a:t>
            </a:r>
          </a:p>
          <a:p>
            <a:pPr>
              <a:buNone/>
            </a:pPr>
            <a:r>
              <a:rPr lang="fr-FR" sz="1900" dirty="0" smtClean="0"/>
              <a:t>L’attente est trop longue car on apprend que la propriétaire souhaite vendre à des promoteurs immobiliers et elle est pressée.</a:t>
            </a:r>
          </a:p>
          <a:p>
            <a:pPr>
              <a:buNone/>
            </a:pPr>
            <a:r>
              <a:rPr lang="fr-FR" sz="1900" dirty="0" smtClean="0"/>
              <a:t>Les conseillers de Madame Bobet intentent un procès pour faire partir les locataires gênants du château et, compte tenu des retards accumulés dans le paiement des loyers, ils obtiendront gain de cause, obligeant les occupants à partir.</a:t>
            </a:r>
          </a:p>
          <a:p>
            <a:pPr>
              <a:buNone/>
            </a:pPr>
            <a:r>
              <a:rPr lang="fr-FR" sz="1900" b="1" dirty="0" smtClean="0"/>
              <a:t>Nous sommes en 1967 et la belle histoire de ce qui est devenu le « Centre National des Métiers d’Arts » commencée à Chevreuse en 1947 va, par la force des choses, se terminer.</a:t>
            </a:r>
          </a:p>
          <a:p>
            <a:pPr>
              <a:buNone/>
            </a:pPr>
            <a:r>
              <a:rPr lang="fr-FR" sz="1900" dirty="0" smtClean="0"/>
              <a:t>Environ 15000 stagiaires auront fréquenté les ateliers.</a:t>
            </a:r>
          </a:p>
          <a:p>
            <a:pPr>
              <a:buNone/>
            </a:pPr>
            <a:r>
              <a:rPr lang="fr-FR" sz="1900" b="1" dirty="0" smtClean="0"/>
              <a:t>Les promoteurs Kaufman et Broad ne tardent pas à arriver avec un énorme projet de 162 pavillons et un slogan : « Vivez dans un cadre prestigieux ». Ainsi sera construite la résidence « les Hauts de Chevreuse ».</a:t>
            </a:r>
            <a:endParaRPr lang="fr-FR" sz="1900" dirty="0" smtClean="0"/>
          </a:p>
          <a:p>
            <a:pPr>
              <a:buNone/>
            </a:pPr>
            <a:r>
              <a:rPr lang="fr-FR" sz="1900" b="1" dirty="0" smtClean="0"/>
              <a:t>Les travaux ne commencent pas tout de suite et très rapidement le château est la proie des vandales qui dégradent les lieux, volent ce qui peut servir et abîment tout. Initialement le promoteur envisageait de conserver le château pour en faire un «  club » à l’usage des résidents, mais la remise en état et les futurs frais d’entretien des lieux font que le projet est abandonné. </a:t>
            </a:r>
            <a:endParaRPr lang="fr-FR" sz="1900" dirty="0" smtClean="0"/>
          </a:p>
          <a:p>
            <a:pPr>
              <a:buNone/>
            </a:pPr>
            <a:r>
              <a:rPr lang="fr-FR" sz="1900" b="1" dirty="0" smtClean="0"/>
              <a:t>Le château de </a:t>
            </a:r>
            <a:r>
              <a:rPr lang="fr-FR" sz="1900" b="1" dirty="0" err="1" smtClean="0"/>
              <a:t>Claireau</a:t>
            </a:r>
            <a:r>
              <a:rPr lang="fr-FR" sz="1900" b="1" dirty="0" smtClean="0"/>
              <a:t> est rasé.</a:t>
            </a:r>
            <a:endParaRPr lang="fr-FR" sz="1900" dirty="0" smtClean="0"/>
          </a:p>
          <a:p>
            <a:pPr>
              <a:buNone/>
            </a:pPr>
            <a:r>
              <a:rPr lang="fr-FR" sz="1900" b="1" dirty="0" smtClean="0"/>
              <a:t>RENE DIELEMAN</a:t>
            </a:r>
            <a:r>
              <a:rPr lang="fr-FR" sz="1900" dirty="0" smtClean="0"/>
              <a:t> sauvera ce qui peut encore être sauvé du désastre et il ne s’avouera pas vaincu.</a:t>
            </a:r>
          </a:p>
          <a:p>
            <a:pPr>
              <a:buNone/>
            </a:pPr>
            <a:r>
              <a:rPr lang="fr-FR" sz="1900" dirty="0" smtClean="0"/>
              <a:t>Il s’installera provisoirement au château de Gouvieux, dans l’Oise. Il fera fonctionner quelque temps un centre beaucoup plus modeste que celui de Chevreuse.</a:t>
            </a:r>
          </a:p>
          <a:p>
            <a:pPr>
              <a:buNone/>
            </a:pPr>
            <a:r>
              <a:rPr lang="fr-FR" sz="1900" dirty="0" smtClean="0"/>
              <a:t>Par la suite la municipalité de Celles sur Belle, dans les Deux-Sèvres, met une ancienne abbaye à sa disposition, il y installe des ateliers très prometteurs, mais sa mort brutale en 1974 mettra définitivement fin au « Centre National des Métiers d’Arts », fruit de la ténacité et de la passion d’un homme exceptionnel.</a:t>
            </a:r>
          </a:p>
          <a:p>
            <a:pPr>
              <a:buNone/>
            </a:pP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111</a:t>
            </a:fld>
            <a:endParaRPr lang="fr-F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Château de Saint Paul – Le Fleuriste - 1900</a:t>
            </a:r>
            <a:endParaRPr lang="fr-FR" sz="3200" dirty="0"/>
          </a:p>
        </p:txBody>
      </p:sp>
      <p:pic>
        <p:nvPicPr>
          <p:cNvPr id="6" name="Espace réservé du contenu 5" descr="chateau st paul fleuriste.jpg"/>
          <p:cNvPicPr>
            <a:picLocks noGrp="1" noChangeAspect="1"/>
          </p:cNvPicPr>
          <p:nvPr>
            <p:ph idx="1"/>
          </p:nvPr>
        </p:nvPicPr>
        <p:blipFill>
          <a:blip r:embed="rId2" cstate="screen"/>
          <a:stretch>
            <a:fillRect/>
          </a:stretch>
        </p:blipFill>
        <p:spPr>
          <a:xfrm>
            <a:off x="827584" y="1484783"/>
            <a:ext cx="7200800" cy="4910537"/>
          </a:xfrm>
          <a:prstGeom prst="rect">
            <a:avLst/>
          </a:prstGeo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112</a:t>
            </a:fld>
            <a:endParaRPr lang="fr-F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Autofit/>
          </a:bodyPr>
          <a:lstStyle/>
          <a:p>
            <a:r>
              <a:rPr lang="fr-FR" sz="2800" dirty="0" smtClean="0"/>
              <a:t>Château de St Paul - 1910</a:t>
            </a:r>
            <a:endParaRPr lang="fr-FR" sz="2800" dirty="0"/>
          </a:p>
        </p:txBody>
      </p:sp>
      <p:pic>
        <p:nvPicPr>
          <p:cNvPr id="5" name="Image 4" descr="chateau st paul.jpg"/>
          <p:cNvPicPr>
            <a:picLocks noChangeAspect="1"/>
          </p:cNvPicPr>
          <p:nvPr/>
        </p:nvPicPr>
        <p:blipFill>
          <a:blip r:embed="rId2" cstate="screen"/>
          <a:stretch>
            <a:fillRect/>
          </a:stretch>
        </p:blipFill>
        <p:spPr>
          <a:xfrm>
            <a:off x="4572000" y="836712"/>
            <a:ext cx="4353972" cy="2880320"/>
          </a:xfrm>
          <a:prstGeom prst="rect">
            <a:avLst/>
          </a:prstGeom>
        </p:spPr>
      </p:pic>
      <p:sp>
        <p:nvSpPr>
          <p:cNvPr id="9" name="ZoneTexte 8"/>
          <p:cNvSpPr txBox="1"/>
          <p:nvPr/>
        </p:nvSpPr>
        <p:spPr>
          <a:xfrm>
            <a:off x="4716016" y="4293096"/>
            <a:ext cx="4032448" cy="1754326"/>
          </a:xfrm>
          <a:prstGeom prst="rect">
            <a:avLst/>
          </a:prstGeom>
          <a:noFill/>
        </p:spPr>
        <p:txBody>
          <a:bodyPr wrap="square" rtlCol="0">
            <a:spAutoFit/>
          </a:bodyPr>
          <a:lstStyle/>
          <a:p>
            <a:r>
              <a:rPr lang="fr-FR" dirty="0" smtClean="0"/>
              <a:t>La source Mi d’Orge, qui avait le pouvoir de guérir, était située dans le Parc de Saint Paul à proximité de la limite avec </a:t>
            </a:r>
            <a:r>
              <a:rPr lang="fr-FR" dirty="0" err="1" smtClean="0"/>
              <a:t>Boullay</a:t>
            </a:r>
            <a:r>
              <a:rPr lang="fr-FR" dirty="0" smtClean="0"/>
              <a:t> les </a:t>
            </a:r>
            <a:r>
              <a:rPr lang="fr-FR" dirty="0" err="1" smtClean="0"/>
              <a:t>Troux</a:t>
            </a:r>
            <a:r>
              <a:rPr lang="fr-FR" dirty="0" smtClean="0"/>
              <a:t>, tenant son nom d’un prieur de St Paul, Antoine </a:t>
            </a:r>
            <a:r>
              <a:rPr lang="fr-FR" dirty="0" err="1" smtClean="0"/>
              <a:t>Midorge</a:t>
            </a:r>
            <a:r>
              <a:rPr lang="fr-FR" dirty="0" smtClean="0"/>
              <a:t>, mort en 1652, inhumé à Chevreuse. </a:t>
            </a:r>
            <a:endParaRPr lang="fr-FR" dirty="0"/>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113</a:t>
            </a:fld>
            <a:endParaRPr lang="fr-FR"/>
          </a:p>
        </p:txBody>
      </p:sp>
      <p:pic>
        <p:nvPicPr>
          <p:cNvPr id="8" name="Image 7" descr="chateau st paul.jpg"/>
          <p:cNvPicPr>
            <a:picLocks noChangeAspect="1"/>
          </p:cNvPicPr>
          <p:nvPr/>
        </p:nvPicPr>
        <p:blipFill>
          <a:blip r:embed="rId3" cstate="screen"/>
          <a:stretch>
            <a:fillRect/>
          </a:stretch>
        </p:blipFill>
        <p:spPr>
          <a:xfrm>
            <a:off x="0" y="692696"/>
            <a:ext cx="4460313" cy="3092971"/>
          </a:xfrm>
          <a:prstGeom prst="rect">
            <a:avLst/>
          </a:prstGeom>
        </p:spPr>
      </p:pic>
      <p:pic>
        <p:nvPicPr>
          <p:cNvPr id="11" name="Image 10" descr="source mi dorge.jpg"/>
          <p:cNvPicPr>
            <a:picLocks noChangeAspect="1"/>
          </p:cNvPicPr>
          <p:nvPr/>
        </p:nvPicPr>
        <p:blipFill>
          <a:blip r:embed="rId4" cstate="screen"/>
          <a:stretch>
            <a:fillRect/>
          </a:stretch>
        </p:blipFill>
        <p:spPr>
          <a:xfrm>
            <a:off x="107504" y="3645024"/>
            <a:ext cx="4332803" cy="3007632"/>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fontScale="47500" lnSpcReduction="20000"/>
          </a:bodyPr>
          <a:lstStyle/>
          <a:p>
            <a:pPr>
              <a:buNone/>
            </a:pPr>
            <a:r>
              <a:rPr lang="fr-FR" b="1" dirty="0" smtClean="0"/>
              <a:t>Le Domaine de Saint-Paul au fil des siècles</a:t>
            </a:r>
            <a:endParaRPr lang="fr-FR" dirty="0" smtClean="0"/>
          </a:p>
          <a:p>
            <a:pPr>
              <a:buNone/>
            </a:pPr>
            <a:r>
              <a:rPr lang="fr-FR" b="1" dirty="0" smtClean="0"/>
              <a:t>XIIème  siècle </a:t>
            </a:r>
            <a:r>
              <a:rPr lang="fr-FR" dirty="0" smtClean="0"/>
              <a:t/>
            </a:r>
            <a:br>
              <a:rPr lang="fr-FR" dirty="0" smtClean="0"/>
            </a:br>
            <a:r>
              <a:rPr lang="fr-FR" dirty="0" smtClean="0"/>
              <a:t>Prieuré fondé en 1170 par les chanoines de l’abbaye de Saint Victor à Paris, haut lieu de la vie intellectuelle de l’occident médiéval.</a:t>
            </a:r>
          </a:p>
          <a:p>
            <a:pPr>
              <a:buNone/>
            </a:pPr>
            <a:r>
              <a:rPr lang="fr-FR" b="1" dirty="0" smtClean="0"/>
              <a:t>XVIIIème siècle</a:t>
            </a:r>
            <a:r>
              <a:rPr lang="fr-FR" dirty="0" smtClean="0"/>
              <a:t>.</a:t>
            </a:r>
            <a:br>
              <a:rPr lang="fr-FR" dirty="0" smtClean="0"/>
            </a:br>
            <a:r>
              <a:rPr lang="fr-FR" dirty="0" smtClean="0"/>
              <a:t>Bien national vendu à la Révolution, le Domaine devient propriété d’un célèbre restaurateur des jardins du Palais Royal.</a:t>
            </a:r>
          </a:p>
          <a:p>
            <a:pPr>
              <a:buNone/>
            </a:pPr>
            <a:r>
              <a:rPr lang="fr-FR" b="1" dirty="0" smtClean="0"/>
              <a:t>XIXème siècle.</a:t>
            </a:r>
            <a:r>
              <a:rPr lang="fr-FR" dirty="0" smtClean="0"/>
              <a:t> </a:t>
            </a:r>
            <a:br>
              <a:rPr lang="fr-FR" dirty="0" smtClean="0"/>
            </a:br>
            <a:r>
              <a:rPr lang="fr-FR" dirty="0" smtClean="0"/>
              <a:t>Rendez-vous de George Sand, Victor Hugo, Gustave Moreau, Léo Delibes… accueillis par Honoré </a:t>
            </a:r>
            <a:r>
              <a:rPr lang="fr-FR" dirty="0" err="1" smtClean="0"/>
              <a:t>Ditte</a:t>
            </a:r>
            <a:r>
              <a:rPr lang="fr-FR" dirty="0" smtClean="0"/>
              <a:t> qui acquiert le parc en 1826 et ouvre sa demeure à de nombreux artistes.</a:t>
            </a:r>
          </a:p>
          <a:p>
            <a:pPr>
              <a:buNone/>
            </a:pPr>
            <a:r>
              <a:rPr lang="fr-FR" b="1" dirty="0" smtClean="0"/>
              <a:t>XXème siècle</a:t>
            </a:r>
            <a:r>
              <a:rPr lang="fr-FR" dirty="0" smtClean="0"/>
              <a:t>.</a:t>
            </a:r>
            <a:br>
              <a:rPr lang="fr-FR" dirty="0" smtClean="0"/>
            </a:br>
            <a:r>
              <a:rPr lang="fr-FR" dirty="0" smtClean="0"/>
              <a:t>Centre de recherche des ingénieurs et de l’expertise du bâtiment et des travaux publics lorsqu’en 1957, la Fédération Française du Bâtiment acquiert le Domaine et en confie l’architecture à Eugène Wassermann. Pendant un demi-siècle, ce laboratoire de pointe est voué à la recherche, la labellisation et la formation.</a:t>
            </a:r>
          </a:p>
          <a:p>
            <a:pPr>
              <a:buNone/>
            </a:pPr>
            <a:r>
              <a:rPr lang="fr-FR" b="1" dirty="0" smtClean="0"/>
              <a:t>Aujourd’hui, Le Domaine de Saint-Paul …</a:t>
            </a:r>
            <a:r>
              <a:rPr lang="fr-FR" dirty="0" smtClean="0"/>
              <a:t/>
            </a:r>
            <a:br>
              <a:rPr lang="fr-FR" dirty="0" smtClean="0"/>
            </a:br>
            <a:r>
              <a:rPr lang="fr-FR" dirty="0" smtClean="0"/>
              <a:t>… est devenu un parc immobilier professionnel et un centre de séminaires. Après avoir entrepris des travaux de grande envergure, le Domaine de Saint-Paul, désormais totalement innervé en fibre optique, propose aux entreprises la location de surfaces de bureau de qualité, des infrastructures d’accueil dédiées à son activité de séminaires et un ensemble événementiel permettant aux particuliers d’organiser des réceptions privées et des mariages.</a:t>
            </a:r>
          </a:p>
          <a:p>
            <a:pPr>
              <a:buNone/>
            </a:pP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114</a:t>
            </a:fld>
            <a:endParaRPr lang="fr-FR"/>
          </a:p>
        </p:txBody>
      </p:sp>
      <p:pic>
        <p:nvPicPr>
          <p:cNvPr id="5" name="Image 4" descr="https://www.domainestpaul.fr/wp-content/uploads/2021/02/Domaine-de-Saint-Paul-vue-batiments-vallee-300x193.jpg"/>
          <p:cNvPicPr/>
          <p:nvPr/>
        </p:nvPicPr>
        <p:blipFill>
          <a:blip r:embed="rId2" cstate="print"/>
          <a:srcRect/>
          <a:stretch>
            <a:fillRect/>
          </a:stretch>
        </p:blipFill>
        <p:spPr bwMode="auto">
          <a:xfrm>
            <a:off x="2843808" y="4653136"/>
            <a:ext cx="3133725"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Entrée de St Paul et Maison du Garde</a:t>
            </a:r>
            <a:endParaRPr lang="fr-FR" sz="3200" dirty="0"/>
          </a:p>
        </p:txBody>
      </p:sp>
      <p:pic>
        <p:nvPicPr>
          <p:cNvPr id="4" name="Image 3" descr="entree st paul.jpg"/>
          <p:cNvPicPr>
            <a:picLocks noChangeAspect="1"/>
          </p:cNvPicPr>
          <p:nvPr/>
        </p:nvPicPr>
        <p:blipFill>
          <a:blip r:embed="rId2" cstate="screen"/>
          <a:stretch>
            <a:fillRect/>
          </a:stretch>
        </p:blipFill>
        <p:spPr>
          <a:xfrm>
            <a:off x="179512" y="1052736"/>
            <a:ext cx="4636363" cy="3024336"/>
          </a:xfrm>
          <a:prstGeom prst="rect">
            <a:avLst/>
          </a:prstGeom>
        </p:spPr>
      </p:pic>
      <p:pic>
        <p:nvPicPr>
          <p:cNvPr id="5" name="Image 4" descr="maison garde st paul.jpg"/>
          <p:cNvPicPr>
            <a:picLocks noChangeAspect="1"/>
          </p:cNvPicPr>
          <p:nvPr/>
        </p:nvPicPr>
        <p:blipFill>
          <a:blip r:embed="rId3" cstate="screen"/>
          <a:stretch>
            <a:fillRect/>
          </a:stretch>
        </p:blipFill>
        <p:spPr>
          <a:xfrm>
            <a:off x="3833619" y="3429001"/>
            <a:ext cx="5130869" cy="3429000"/>
          </a:xfrm>
          <a:prstGeom prst="rect">
            <a:avLst/>
          </a:prstGeom>
        </p:spPr>
      </p:pic>
      <p:sp>
        <p:nvSpPr>
          <p:cNvPr id="6" name="ZoneTexte 5"/>
          <p:cNvSpPr txBox="1"/>
          <p:nvPr/>
        </p:nvSpPr>
        <p:spPr>
          <a:xfrm>
            <a:off x="5076056" y="1124744"/>
            <a:ext cx="3816424" cy="2031325"/>
          </a:xfrm>
          <a:prstGeom prst="rect">
            <a:avLst/>
          </a:prstGeom>
          <a:noFill/>
        </p:spPr>
        <p:txBody>
          <a:bodyPr wrap="square" rtlCol="0">
            <a:spAutoFit/>
          </a:bodyPr>
          <a:lstStyle/>
          <a:p>
            <a:r>
              <a:rPr lang="fr-FR" dirty="0" smtClean="0"/>
              <a:t>Création, en 1957, d'un centre de recherches appliquées du bâtiment.</a:t>
            </a:r>
          </a:p>
          <a:p>
            <a:r>
              <a:rPr lang="fr-FR" dirty="0" smtClean="0"/>
              <a:t>Le Domaine de St Paul héberge aujourd'hui un parc d’activités et un centre de séminaires avec un hôtel de 89 chambres et un restaurant panoramique.</a:t>
            </a:r>
            <a:endParaRPr lang="fr-FR" dirty="0"/>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115</a:t>
            </a:fld>
            <a:endParaRPr lang="fr-FR"/>
          </a:p>
        </p:txBody>
      </p:sp>
      <p:pic>
        <p:nvPicPr>
          <p:cNvPr id="23554" name="Picture 2" descr="https://www.domainestpaul.fr/wp-content/uploads/2021/02/Hotel-vue-drone-Domaine-de-Saint-Paul-610x340.jpg"/>
          <p:cNvPicPr>
            <a:picLocks noChangeAspect="1" noChangeArrowheads="1"/>
          </p:cNvPicPr>
          <p:nvPr/>
        </p:nvPicPr>
        <p:blipFill>
          <a:blip r:embed="rId4" cstate="screen"/>
          <a:srcRect/>
          <a:stretch>
            <a:fillRect/>
          </a:stretch>
        </p:blipFill>
        <p:spPr bwMode="auto">
          <a:xfrm>
            <a:off x="323528" y="4293096"/>
            <a:ext cx="3100578" cy="1728192"/>
          </a:xfrm>
          <a:prstGeom prst="rect">
            <a:avLst/>
          </a:prstGeom>
          <a:noFill/>
        </p:spPr>
      </p:pic>
      <p:sp>
        <p:nvSpPr>
          <p:cNvPr id="8" name="ZoneTexte 7"/>
          <p:cNvSpPr txBox="1"/>
          <p:nvPr/>
        </p:nvSpPr>
        <p:spPr>
          <a:xfrm>
            <a:off x="323528" y="6093296"/>
            <a:ext cx="3096344" cy="646331"/>
          </a:xfrm>
          <a:prstGeom prst="rect">
            <a:avLst/>
          </a:prstGeom>
          <a:noFill/>
        </p:spPr>
        <p:txBody>
          <a:bodyPr wrap="square" rtlCol="0">
            <a:spAutoFit/>
          </a:bodyPr>
          <a:lstStyle/>
          <a:p>
            <a:r>
              <a:rPr lang="fr-FR" dirty="0" smtClean="0"/>
              <a:t>L’actuel hôtel et restaurant panoramique</a:t>
            </a:r>
            <a:endParaRPr lang="fr-F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Les roches de Saint Paul - 1907</a:t>
            </a:r>
            <a:endParaRPr lang="fr-FR" sz="3200" dirty="0"/>
          </a:p>
        </p:txBody>
      </p:sp>
      <p:pic>
        <p:nvPicPr>
          <p:cNvPr id="4" name="Espace réservé du contenu 3" descr="les roches de st paul.jpg"/>
          <p:cNvPicPr>
            <a:picLocks noGrp="1" noChangeAspect="1"/>
          </p:cNvPicPr>
          <p:nvPr>
            <p:ph idx="1"/>
          </p:nvPr>
        </p:nvPicPr>
        <p:blipFill>
          <a:blip r:embed="rId2" cstate="screen"/>
          <a:stretch>
            <a:fillRect/>
          </a:stretch>
        </p:blipFill>
        <p:spPr>
          <a:xfrm>
            <a:off x="179512" y="764704"/>
            <a:ext cx="4312684" cy="2803245"/>
          </a:xfrm>
        </p:spPr>
      </p:pic>
      <p:pic>
        <p:nvPicPr>
          <p:cNvPr id="8" name="Image 7" descr="rochers lac.jpg"/>
          <p:cNvPicPr>
            <a:picLocks noChangeAspect="1"/>
          </p:cNvPicPr>
          <p:nvPr/>
        </p:nvPicPr>
        <p:blipFill>
          <a:blip r:embed="rId3" cstate="screen"/>
          <a:stretch>
            <a:fillRect/>
          </a:stretch>
        </p:blipFill>
        <p:spPr>
          <a:xfrm>
            <a:off x="251520" y="3789040"/>
            <a:ext cx="3635896" cy="2629033"/>
          </a:xfrm>
          <a:prstGeom prst="rect">
            <a:avLst/>
          </a:prstGeom>
        </p:spPr>
      </p:pic>
      <p:sp>
        <p:nvSpPr>
          <p:cNvPr id="6" name="Espace réservé du numéro de diapositive 5"/>
          <p:cNvSpPr>
            <a:spLocks noGrp="1"/>
          </p:cNvSpPr>
          <p:nvPr>
            <p:ph type="sldNum" sz="quarter" idx="12"/>
          </p:nvPr>
        </p:nvSpPr>
        <p:spPr/>
        <p:txBody>
          <a:bodyPr/>
          <a:lstStyle/>
          <a:p>
            <a:fld id="{0581B432-3E76-4D52-A67F-78025513B3D8}" type="slidenum">
              <a:rPr lang="fr-FR" smtClean="0"/>
              <a:pPr/>
              <a:t>116</a:t>
            </a:fld>
            <a:endParaRPr lang="fr-FR"/>
          </a:p>
        </p:txBody>
      </p:sp>
      <p:pic>
        <p:nvPicPr>
          <p:cNvPr id="7" name="Image 6" descr="st rem rochers.jpg"/>
          <p:cNvPicPr>
            <a:picLocks noChangeAspect="1"/>
          </p:cNvPicPr>
          <p:nvPr/>
        </p:nvPicPr>
        <p:blipFill>
          <a:blip r:embed="rId4" cstate="screen"/>
          <a:stretch>
            <a:fillRect/>
          </a:stretch>
        </p:blipFill>
        <p:spPr>
          <a:xfrm>
            <a:off x="3923928" y="3068960"/>
            <a:ext cx="5004048" cy="325802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Route de Versailles et le Château de </a:t>
            </a:r>
            <a:r>
              <a:rPr lang="fr-FR" sz="3200" dirty="0" err="1" smtClean="0"/>
              <a:t>Beauplan</a:t>
            </a:r>
            <a:r>
              <a:rPr lang="fr-FR" sz="3200" dirty="0" smtClean="0"/>
              <a:t> sur la colline</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117</a:t>
            </a:fld>
            <a:endParaRPr lang="fr-FR"/>
          </a:p>
        </p:txBody>
      </p:sp>
      <p:pic>
        <p:nvPicPr>
          <p:cNvPr id="5" name="Espace réservé du contenu 4" descr="route versailles 2.jpg"/>
          <p:cNvPicPr>
            <a:picLocks noGrp="1" noChangeAspect="1"/>
          </p:cNvPicPr>
          <p:nvPr>
            <p:ph idx="1"/>
          </p:nvPr>
        </p:nvPicPr>
        <p:blipFill>
          <a:blip r:embed="rId2" cstate="screen"/>
          <a:stretch>
            <a:fillRect/>
          </a:stretch>
        </p:blipFill>
        <p:spPr>
          <a:xfrm>
            <a:off x="965878" y="1628800"/>
            <a:ext cx="6990497" cy="4331367"/>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FR" sz="3200" dirty="0" smtClean="0"/>
              <a:t>Château de </a:t>
            </a:r>
            <a:r>
              <a:rPr lang="fr-FR" sz="3200" dirty="0" err="1" smtClean="0"/>
              <a:t>Beauplan</a:t>
            </a:r>
            <a:r>
              <a:rPr lang="fr-FR" sz="3200" dirty="0" smtClean="0"/>
              <a:t> et vue aérienne</a:t>
            </a:r>
            <a:endParaRPr lang="fr-FR" sz="3200" dirty="0"/>
          </a:p>
        </p:txBody>
      </p:sp>
      <p:pic>
        <p:nvPicPr>
          <p:cNvPr id="4" name="Espace réservé du contenu 3" descr="chateau beauplan.jpg"/>
          <p:cNvPicPr>
            <a:picLocks noGrp="1" noChangeAspect="1"/>
          </p:cNvPicPr>
          <p:nvPr>
            <p:ph idx="1"/>
          </p:nvPr>
        </p:nvPicPr>
        <p:blipFill>
          <a:blip r:embed="rId2" cstate="screen"/>
          <a:stretch>
            <a:fillRect/>
          </a:stretch>
        </p:blipFill>
        <p:spPr>
          <a:xfrm>
            <a:off x="179512" y="1124744"/>
            <a:ext cx="4971891" cy="3176487"/>
          </a:xfrm>
        </p:spPr>
      </p:pic>
      <p:pic>
        <p:nvPicPr>
          <p:cNvPr id="5" name="Image 4" descr="vue aerienne chateau beauplan.jpg"/>
          <p:cNvPicPr>
            <a:picLocks noChangeAspect="1"/>
          </p:cNvPicPr>
          <p:nvPr/>
        </p:nvPicPr>
        <p:blipFill>
          <a:blip r:embed="rId3" cstate="screen"/>
          <a:stretch>
            <a:fillRect/>
          </a:stretch>
        </p:blipFill>
        <p:spPr>
          <a:xfrm>
            <a:off x="2915816" y="2564904"/>
            <a:ext cx="5724128" cy="4044764"/>
          </a:xfrm>
          <a:prstGeom prst="rect">
            <a:avLst/>
          </a:prstGeom>
        </p:spPr>
      </p:pic>
      <p:sp>
        <p:nvSpPr>
          <p:cNvPr id="6" name="Espace réservé du numéro de diapositive 5"/>
          <p:cNvSpPr>
            <a:spLocks noGrp="1"/>
          </p:cNvSpPr>
          <p:nvPr>
            <p:ph type="sldNum" sz="quarter" idx="12"/>
          </p:nvPr>
        </p:nvSpPr>
        <p:spPr/>
        <p:txBody>
          <a:bodyPr/>
          <a:lstStyle/>
          <a:p>
            <a:fld id="{0581B432-3E76-4D52-A67F-78025513B3D8}" type="slidenum">
              <a:rPr lang="fr-FR" smtClean="0"/>
              <a:pPr/>
              <a:t>118</a:t>
            </a:fld>
            <a:endParaRPr lang="fr-F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pPr algn="l"/>
            <a:r>
              <a:rPr lang="fr-FR" sz="3200" dirty="0" smtClean="0"/>
              <a:t>Ruines de </a:t>
            </a:r>
            <a:r>
              <a:rPr lang="fr-FR" sz="3200" dirty="0" err="1" smtClean="0"/>
              <a:t>Beauplan</a:t>
            </a:r>
            <a:endParaRPr lang="fr-FR" sz="3200" dirty="0"/>
          </a:p>
        </p:txBody>
      </p:sp>
      <p:pic>
        <p:nvPicPr>
          <p:cNvPr id="3074" name="Picture 2"/>
          <p:cNvPicPr>
            <a:picLocks noGrp="1" noChangeAspect="1" noChangeArrowheads="1"/>
          </p:cNvPicPr>
          <p:nvPr>
            <p:ph idx="1"/>
          </p:nvPr>
        </p:nvPicPr>
        <p:blipFill>
          <a:blip r:embed="rId2" cstate="screen"/>
          <a:srcRect/>
          <a:stretch>
            <a:fillRect/>
          </a:stretch>
        </p:blipFill>
        <p:spPr bwMode="auto">
          <a:xfrm>
            <a:off x="5364088" y="332656"/>
            <a:ext cx="3139566" cy="4525963"/>
          </a:xfrm>
          <a:prstGeom prst="rect">
            <a:avLst/>
          </a:prstGeom>
          <a:noFill/>
          <a:ln w="9525">
            <a:noFill/>
            <a:miter lim="800000"/>
            <a:headEnd/>
            <a:tailEnd/>
          </a:ln>
        </p:spPr>
      </p:pic>
      <p:sp>
        <p:nvSpPr>
          <p:cNvPr id="6" name="ZoneTexte 5"/>
          <p:cNvSpPr txBox="1"/>
          <p:nvPr/>
        </p:nvSpPr>
        <p:spPr>
          <a:xfrm>
            <a:off x="323528" y="1124744"/>
            <a:ext cx="4608512" cy="3139321"/>
          </a:xfrm>
          <a:prstGeom prst="rect">
            <a:avLst/>
          </a:prstGeom>
          <a:noFill/>
        </p:spPr>
        <p:txBody>
          <a:bodyPr wrap="square" rtlCol="0">
            <a:spAutoFit/>
          </a:bodyPr>
          <a:lstStyle/>
          <a:p>
            <a:r>
              <a:rPr lang="fr-FR" dirty="0" smtClean="0"/>
              <a:t>Le château de </a:t>
            </a:r>
            <a:r>
              <a:rPr lang="fr-FR" dirty="0" err="1" smtClean="0"/>
              <a:t>Beauplan</a:t>
            </a:r>
            <a:r>
              <a:rPr lang="fr-FR" dirty="0" smtClean="0"/>
              <a:t>, construit à partir de 1858, sur l'emplacement d'une grande maison de campagne antérieure au XVIII</a:t>
            </a:r>
            <a:r>
              <a:rPr lang="fr-FR" baseline="30000" dirty="0" smtClean="0"/>
              <a:t>e</a:t>
            </a:r>
            <a:r>
              <a:rPr lang="fr-FR" dirty="0" smtClean="0"/>
              <a:t> siècle. Il domine le site de Saint-Rémy, et compte trois niveaux surmontés d'un comble à la </a:t>
            </a:r>
            <a:r>
              <a:rPr lang="fr-FR" dirty="0" err="1" smtClean="0"/>
              <a:t>Mansard</a:t>
            </a:r>
            <a:r>
              <a:rPr lang="fr-FR" dirty="0" smtClean="0"/>
              <a:t>.</a:t>
            </a:r>
          </a:p>
          <a:p>
            <a:r>
              <a:rPr lang="fr-FR" dirty="0" smtClean="0"/>
              <a:t>Il est détruit en 1912, à l'exception de la grille de l'entrée principale et du pavillon d'entrée. Ce dernier, non entretenu, est finalement démoli en 1999. La grille est toujours visible avant  l’entreprise GTT Gaz Transport </a:t>
            </a:r>
            <a:r>
              <a:rPr lang="fr-FR" dirty="0" err="1" smtClean="0"/>
              <a:t>Technigaz</a:t>
            </a:r>
            <a:r>
              <a:rPr lang="fr-FR" dirty="0" smtClean="0"/>
              <a:t>.</a:t>
            </a:r>
            <a:endParaRPr lang="fr-FR" dirty="0"/>
          </a:p>
        </p:txBody>
      </p:sp>
      <p:pic>
        <p:nvPicPr>
          <p:cNvPr id="5" name="Image 4" descr="image (1).jpg"/>
          <p:cNvPicPr>
            <a:picLocks noChangeAspect="1"/>
          </p:cNvPicPr>
          <p:nvPr/>
        </p:nvPicPr>
        <p:blipFill>
          <a:blip r:embed="rId3" cstate="screen"/>
          <a:stretch>
            <a:fillRect/>
          </a:stretch>
        </p:blipFill>
        <p:spPr>
          <a:xfrm>
            <a:off x="395536" y="4365104"/>
            <a:ext cx="3240360" cy="2036798"/>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119</a:t>
            </a:fld>
            <a:endParaRPr lang="fr-FR"/>
          </a:p>
        </p:txBody>
      </p:sp>
      <p:pic>
        <p:nvPicPr>
          <p:cNvPr id="23554" name="Picture 2" descr="Grille de l'entré principale +Château sur la colline"/>
          <p:cNvPicPr>
            <a:picLocks noChangeAspect="1" noChangeArrowheads="1"/>
          </p:cNvPicPr>
          <p:nvPr/>
        </p:nvPicPr>
        <p:blipFill>
          <a:blip r:embed="rId4" cstate="print"/>
          <a:srcRect/>
          <a:stretch>
            <a:fillRect/>
          </a:stretch>
        </p:blipFill>
        <p:spPr bwMode="auto">
          <a:xfrm>
            <a:off x="4211960" y="5013176"/>
            <a:ext cx="2857500" cy="169545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2800" dirty="0" smtClean="0"/>
              <a:t>Entrée en venant de la Gare et la Poste</a:t>
            </a:r>
            <a:endParaRPr lang="fr-FR" sz="2800" dirty="0"/>
          </a:p>
        </p:txBody>
      </p:sp>
      <p:pic>
        <p:nvPicPr>
          <p:cNvPr id="4" name="Espace réservé du contenu 3" descr="entree en venant de gare.jpg"/>
          <p:cNvPicPr>
            <a:picLocks noGrp="1" noChangeAspect="1"/>
          </p:cNvPicPr>
          <p:nvPr>
            <p:ph idx="1"/>
          </p:nvPr>
        </p:nvPicPr>
        <p:blipFill>
          <a:blip r:embed="rId2" cstate="screen"/>
          <a:stretch>
            <a:fillRect/>
          </a:stretch>
        </p:blipFill>
        <p:spPr>
          <a:xfrm>
            <a:off x="179512" y="908720"/>
            <a:ext cx="5111680" cy="3312368"/>
          </a:xfrm>
        </p:spPr>
      </p:pic>
      <p:pic>
        <p:nvPicPr>
          <p:cNvPr id="6" name="Image 5" descr="rue limours.jpg"/>
          <p:cNvPicPr>
            <a:picLocks noChangeAspect="1"/>
          </p:cNvPicPr>
          <p:nvPr/>
        </p:nvPicPr>
        <p:blipFill>
          <a:blip r:embed="rId3" cstate="screen"/>
          <a:stretch>
            <a:fillRect/>
          </a:stretch>
        </p:blipFill>
        <p:spPr>
          <a:xfrm>
            <a:off x="3986076" y="3501008"/>
            <a:ext cx="4941900" cy="3583748"/>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12</a:t>
            </a:fld>
            <a:endParaRPr lang="fr-F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706090"/>
          </a:xfrm>
        </p:spPr>
        <p:txBody>
          <a:bodyPr>
            <a:normAutofit/>
          </a:bodyPr>
          <a:lstStyle/>
          <a:p>
            <a:r>
              <a:rPr lang="fr-FR" sz="2800" dirty="0" smtClean="0"/>
              <a:t>Château de Coubertin - 1930</a:t>
            </a:r>
            <a:endParaRPr lang="fr-FR" sz="2800" dirty="0"/>
          </a:p>
        </p:txBody>
      </p:sp>
      <p:pic>
        <p:nvPicPr>
          <p:cNvPr id="4" name="Espace réservé du contenu 3" descr="Chateau Coubertin.jpg"/>
          <p:cNvPicPr>
            <a:picLocks noGrp="1" noChangeAspect="1"/>
          </p:cNvPicPr>
          <p:nvPr>
            <p:ph idx="1"/>
          </p:nvPr>
        </p:nvPicPr>
        <p:blipFill>
          <a:blip r:embed="rId2" cstate="screen"/>
          <a:stretch>
            <a:fillRect/>
          </a:stretch>
        </p:blipFill>
        <p:spPr>
          <a:xfrm>
            <a:off x="0" y="1052736"/>
            <a:ext cx="4718593" cy="3040870"/>
          </a:xfrm>
        </p:spPr>
      </p:pic>
      <p:sp>
        <p:nvSpPr>
          <p:cNvPr id="6" name="ZoneTexte 5"/>
          <p:cNvSpPr txBox="1"/>
          <p:nvPr/>
        </p:nvSpPr>
        <p:spPr>
          <a:xfrm>
            <a:off x="323528" y="4365104"/>
            <a:ext cx="3672408" cy="2031325"/>
          </a:xfrm>
          <a:prstGeom prst="rect">
            <a:avLst/>
          </a:prstGeom>
          <a:noFill/>
        </p:spPr>
        <p:txBody>
          <a:bodyPr wrap="square" rtlCol="0">
            <a:spAutoFit/>
          </a:bodyPr>
          <a:lstStyle/>
          <a:p>
            <a:r>
              <a:rPr lang="fr-FR" dirty="0" smtClean="0"/>
              <a:t>Le fief de Coubertin est attesté dès le </a:t>
            </a:r>
            <a:r>
              <a:rPr lang="fr-FR" dirty="0" err="1" smtClean="0"/>
              <a:t>XIIè</a:t>
            </a:r>
            <a:r>
              <a:rPr lang="fr-FR" dirty="0" smtClean="0"/>
              <a:t> siècle et le Château de Coubertin construit vers 1698. Aujourd’hui la Fondation de Coubertin y abrite les Ateliers St Jacques, la Fonderie de Coubertin et les Collections des œuvres du Sculpteur Joseph Bernard. </a:t>
            </a:r>
            <a:endParaRPr lang="fr-FR" dirty="0"/>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120</a:t>
            </a:fld>
            <a:endParaRPr lang="fr-FR"/>
          </a:p>
        </p:txBody>
      </p:sp>
      <p:pic>
        <p:nvPicPr>
          <p:cNvPr id="8" name="Image 7" descr="st rem chateau coubertin.jpg"/>
          <p:cNvPicPr>
            <a:picLocks noChangeAspect="1"/>
          </p:cNvPicPr>
          <p:nvPr/>
        </p:nvPicPr>
        <p:blipFill>
          <a:blip r:embed="rId3" cstate="screen"/>
          <a:stretch>
            <a:fillRect/>
          </a:stretch>
        </p:blipFill>
        <p:spPr>
          <a:xfrm>
            <a:off x="4355976" y="3717032"/>
            <a:ext cx="4608512" cy="2997660"/>
          </a:xfrm>
          <a:prstGeom prst="rect">
            <a:avLst/>
          </a:prstGeom>
        </p:spPr>
      </p:pic>
      <p:pic>
        <p:nvPicPr>
          <p:cNvPr id="9" name="Image 8" descr="chateau coubertin.jpg"/>
          <p:cNvPicPr>
            <a:picLocks noChangeAspect="1"/>
          </p:cNvPicPr>
          <p:nvPr/>
        </p:nvPicPr>
        <p:blipFill>
          <a:blip r:embed="rId4" cstate="screen"/>
          <a:stretch>
            <a:fillRect/>
          </a:stretch>
        </p:blipFill>
        <p:spPr>
          <a:xfrm>
            <a:off x="4788024" y="1052736"/>
            <a:ext cx="4188754" cy="2719468"/>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r>
              <a:rPr lang="fr-FR" sz="2800" dirty="0" smtClean="0"/>
              <a:t>Château de Coubertin et ses murs – Ecluse du petit Coubertin</a:t>
            </a:r>
            <a:endParaRPr lang="fr-FR" sz="2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121</a:t>
            </a:fld>
            <a:endParaRPr lang="fr-FR"/>
          </a:p>
        </p:txBody>
      </p:sp>
      <p:pic>
        <p:nvPicPr>
          <p:cNvPr id="5" name="Image 4" descr="parterres chateau coubertin.jpg"/>
          <p:cNvPicPr>
            <a:picLocks noChangeAspect="1"/>
          </p:cNvPicPr>
          <p:nvPr/>
        </p:nvPicPr>
        <p:blipFill>
          <a:blip r:embed="rId2" cstate="screen"/>
          <a:stretch>
            <a:fillRect/>
          </a:stretch>
        </p:blipFill>
        <p:spPr>
          <a:xfrm>
            <a:off x="107504" y="692696"/>
            <a:ext cx="5653710" cy="3763597"/>
          </a:xfrm>
          <a:prstGeom prst="rect">
            <a:avLst/>
          </a:prstGeom>
        </p:spPr>
      </p:pic>
      <p:pic>
        <p:nvPicPr>
          <p:cNvPr id="6" name="Image 5" descr="murs chateau coubertin.jpg"/>
          <p:cNvPicPr>
            <a:picLocks noChangeAspect="1"/>
          </p:cNvPicPr>
          <p:nvPr/>
        </p:nvPicPr>
        <p:blipFill>
          <a:blip r:embed="rId3" cstate="screen"/>
          <a:stretch>
            <a:fillRect/>
          </a:stretch>
        </p:blipFill>
        <p:spPr>
          <a:xfrm>
            <a:off x="3959424" y="2924944"/>
            <a:ext cx="5184576" cy="3337272"/>
          </a:xfrm>
          <a:prstGeom prst="rect">
            <a:avLst/>
          </a:prstGeom>
        </p:spPr>
      </p:pic>
      <p:pic>
        <p:nvPicPr>
          <p:cNvPr id="7" name="Image 6" descr="l ecluse petit coubertin.jpg"/>
          <p:cNvPicPr>
            <a:picLocks noChangeAspect="1"/>
          </p:cNvPicPr>
          <p:nvPr/>
        </p:nvPicPr>
        <p:blipFill>
          <a:blip r:embed="rId4" cstate="screen"/>
          <a:stretch>
            <a:fillRect/>
          </a:stretch>
        </p:blipFill>
        <p:spPr>
          <a:xfrm>
            <a:off x="0" y="4149080"/>
            <a:ext cx="3995936" cy="2872000"/>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490066"/>
          </a:xfrm>
        </p:spPr>
        <p:txBody>
          <a:bodyPr>
            <a:noAutofit/>
          </a:bodyPr>
          <a:lstStyle/>
          <a:p>
            <a:r>
              <a:rPr lang="fr-FR" sz="2800" dirty="0" smtClean="0"/>
              <a:t>Château de Coubertin et ses moissonneurs</a:t>
            </a:r>
            <a:endParaRPr lang="fr-FR" sz="2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122</a:t>
            </a:fld>
            <a:endParaRPr lang="fr-FR"/>
          </a:p>
        </p:txBody>
      </p:sp>
      <p:pic>
        <p:nvPicPr>
          <p:cNvPr id="5" name="Image 4" descr="chateau coubertin couleur.jpg"/>
          <p:cNvPicPr>
            <a:picLocks noChangeAspect="1"/>
          </p:cNvPicPr>
          <p:nvPr/>
        </p:nvPicPr>
        <p:blipFill>
          <a:blip r:embed="rId2" cstate="screen"/>
          <a:stretch>
            <a:fillRect/>
          </a:stretch>
        </p:blipFill>
        <p:spPr>
          <a:xfrm>
            <a:off x="0" y="764704"/>
            <a:ext cx="4971478" cy="3584531"/>
          </a:xfrm>
          <a:prstGeom prst="rect">
            <a:avLst/>
          </a:prstGeom>
        </p:spPr>
      </p:pic>
      <p:pic>
        <p:nvPicPr>
          <p:cNvPr id="6" name="Image 5" descr="moisson à coubertin.jpg"/>
          <p:cNvPicPr>
            <a:picLocks noChangeAspect="1"/>
          </p:cNvPicPr>
          <p:nvPr/>
        </p:nvPicPr>
        <p:blipFill>
          <a:blip r:embed="rId3" cstate="screen"/>
          <a:stretch>
            <a:fillRect/>
          </a:stretch>
        </p:blipFill>
        <p:spPr>
          <a:xfrm>
            <a:off x="3743400" y="3199358"/>
            <a:ext cx="5400600" cy="3658642"/>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2800" dirty="0" smtClean="0"/>
              <a:t>Château de </a:t>
            </a:r>
            <a:r>
              <a:rPr lang="fr-FR" sz="2800" dirty="0" err="1" smtClean="0"/>
              <a:t>Vaugien</a:t>
            </a:r>
            <a:r>
              <a:rPr lang="fr-FR" sz="2800" dirty="0" smtClean="0"/>
              <a:t> et sa chapelle - 1905</a:t>
            </a:r>
            <a:endParaRPr lang="fr-FR" sz="2800" dirty="0"/>
          </a:p>
        </p:txBody>
      </p:sp>
      <p:pic>
        <p:nvPicPr>
          <p:cNvPr id="5" name="Image 4" descr="chateau vaugien.jpg"/>
          <p:cNvPicPr>
            <a:picLocks noChangeAspect="1"/>
          </p:cNvPicPr>
          <p:nvPr/>
        </p:nvPicPr>
        <p:blipFill>
          <a:blip r:embed="rId2" cstate="screen"/>
          <a:stretch>
            <a:fillRect/>
          </a:stretch>
        </p:blipFill>
        <p:spPr>
          <a:xfrm>
            <a:off x="179512" y="836712"/>
            <a:ext cx="4542044" cy="2952328"/>
          </a:xfrm>
          <a:prstGeom prst="rect">
            <a:avLst/>
          </a:prstGeom>
        </p:spPr>
      </p:pic>
      <p:pic>
        <p:nvPicPr>
          <p:cNvPr id="7" name="Espace réservé du contenu 3" descr="chapelle chateau vaugien.jpg"/>
          <p:cNvPicPr>
            <a:picLocks noGrp="1" noChangeAspect="1"/>
          </p:cNvPicPr>
          <p:nvPr>
            <p:ph idx="1"/>
          </p:nvPr>
        </p:nvPicPr>
        <p:blipFill>
          <a:blip r:embed="rId3" cstate="screen"/>
          <a:stretch>
            <a:fillRect/>
          </a:stretch>
        </p:blipFill>
        <p:spPr>
          <a:xfrm>
            <a:off x="4572000" y="4005064"/>
            <a:ext cx="4104456" cy="2687471"/>
          </a:xfrm>
        </p:spPr>
      </p:pic>
      <p:sp>
        <p:nvSpPr>
          <p:cNvPr id="6" name="ZoneTexte 5"/>
          <p:cNvSpPr txBox="1"/>
          <p:nvPr/>
        </p:nvSpPr>
        <p:spPr>
          <a:xfrm>
            <a:off x="5940152" y="1484784"/>
            <a:ext cx="2664296" cy="4801314"/>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 </a:t>
            </a:r>
            <a:endParaRPr lang="fr-FR" dirty="0"/>
          </a:p>
        </p:txBody>
      </p:sp>
      <p:sp>
        <p:nvSpPr>
          <p:cNvPr id="8" name="ZoneTexte 7"/>
          <p:cNvSpPr txBox="1"/>
          <p:nvPr/>
        </p:nvSpPr>
        <p:spPr>
          <a:xfrm>
            <a:off x="4932040" y="764704"/>
            <a:ext cx="3816424" cy="3323987"/>
          </a:xfrm>
          <a:prstGeom prst="rect">
            <a:avLst/>
          </a:prstGeom>
          <a:noFill/>
        </p:spPr>
        <p:txBody>
          <a:bodyPr wrap="square" rtlCol="0">
            <a:spAutoFit/>
          </a:bodyPr>
          <a:lstStyle/>
          <a:p>
            <a:r>
              <a:rPr lang="fr-FR" sz="1400" dirty="0" smtClean="0"/>
              <a:t>Le domaine de </a:t>
            </a:r>
            <a:r>
              <a:rPr lang="fr-FR" sz="1400" dirty="0" err="1" smtClean="0"/>
              <a:t>Vaugien</a:t>
            </a:r>
            <a:r>
              <a:rPr lang="fr-FR" sz="1400" dirty="0" smtClean="0"/>
              <a:t> est mentionné dès 1192. En 1495, Louis, Seigneur de Chevreuse, cède la terre et la seigneurie de </a:t>
            </a:r>
            <a:r>
              <a:rPr lang="fr-FR" sz="1400" dirty="0" err="1" smtClean="0"/>
              <a:t>Vaugien</a:t>
            </a:r>
            <a:r>
              <a:rPr lang="fr-FR" sz="1400" dirty="0" smtClean="0"/>
              <a:t> à Jean Chaudron. </a:t>
            </a:r>
            <a:r>
              <a:rPr lang="fr-FR" sz="1400" dirty="0" err="1" smtClean="0"/>
              <a:t>Vaugien</a:t>
            </a:r>
            <a:r>
              <a:rPr lang="fr-FR" sz="1400" dirty="0" smtClean="0"/>
              <a:t> semble avoir été le château seigneurial de Saint-Rémy-lès-Chevreuse.</a:t>
            </a:r>
          </a:p>
          <a:p>
            <a:r>
              <a:rPr lang="fr-FR" sz="1400" dirty="0" err="1" smtClean="0"/>
              <a:t>Amable</a:t>
            </a:r>
            <a:r>
              <a:rPr lang="fr-FR" sz="1400" dirty="0" smtClean="0"/>
              <a:t>, comte de </a:t>
            </a:r>
            <a:r>
              <a:rPr lang="fr-FR" sz="1400" dirty="0" err="1" smtClean="0"/>
              <a:t>Thellusson</a:t>
            </a:r>
            <a:r>
              <a:rPr lang="fr-FR" sz="1400" dirty="0" smtClean="0"/>
              <a:t> de </a:t>
            </a:r>
            <a:r>
              <a:rPr lang="fr-FR" sz="1400" dirty="0" err="1" smtClean="0"/>
              <a:t>Sorcy</a:t>
            </a:r>
            <a:r>
              <a:rPr lang="fr-FR" sz="1400" dirty="0" smtClean="0"/>
              <a:t> (1793-1843), qui adore recevoir ses nombreux amis pour des parties de chasse sur ses terres giboyeuses, trouve que l’ancien château est bien trop petit pour accueillir tout le monde. Il le fait raser et en 1829, il fait construire une belle demeure de style italien. Les jardins ont été dessinés par Le Nôtre. Une petite chapelle datant du XVIIIème siècle, construite sur les bords d’une ancienne douve, existe toujours. </a:t>
            </a:r>
            <a:endParaRPr lang="fr-FR" sz="1400" dirty="0"/>
          </a:p>
        </p:txBody>
      </p:sp>
      <p:sp>
        <p:nvSpPr>
          <p:cNvPr id="9" name="ZoneTexte 8"/>
          <p:cNvSpPr txBox="1"/>
          <p:nvPr/>
        </p:nvSpPr>
        <p:spPr>
          <a:xfrm>
            <a:off x="323528" y="3861048"/>
            <a:ext cx="3888432" cy="2462213"/>
          </a:xfrm>
          <a:prstGeom prst="rect">
            <a:avLst/>
          </a:prstGeom>
          <a:noFill/>
        </p:spPr>
        <p:txBody>
          <a:bodyPr wrap="square" rtlCol="0">
            <a:spAutoFit/>
          </a:bodyPr>
          <a:lstStyle/>
          <a:p>
            <a:r>
              <a:rPr lang="fr-FR" sz="1400" dirty="0" smtClean="0"/>
              <a:t>Cette belle demeure rectangulaire, construite à partir de 1829, avec ses grands salons de réception, son toit terrasse et son Atrium au premier étage, est à l'image des grandes demeures italiennes dans l’esprit des villas palladiennes.</a:t>
            </a:r>
          </a:p>
          <a:p>
            <a:r>
              <a:rPr lang="fr-FR" sz="1400" dirty="0" smtClean="0"/>
              <a:t>Aujourd’hui le château de </a:t>
            </a:r>
            <a:r>
              <a:rPr lang="fr-FR" sz="1400" dirty="0" err="1" smtClean="0"/>
              <a:t>Vaugien</a:t>
            </a:r>
            <a:r>
              <a:rPr lang="fr-FR" sz="1400" dirty="0" smtClean="0"/>
              <a:t> appartient à la Famille de la </a:t>
            </a:r>
            <a:r>
              <a:rPr lang="fr-FR" sz="1400" dirty="0" err="1" smtClean="0"/>
              <a:t>Rochefoucault</a:t>
            </a:r>
            <a:r>
              <a:rPr lang="fr-FR" sz="1400" dirty="0" smtClean="0"/>
              <a:t> et est un cadre réputé pour l’organisation de réceptions professionnelle, de séminaires, le tournage de films et d’activités « escape </a:t>
            </a:r>
            <a:r>
              <a:rPr lang="fr-FR" sz="1400" dirty="0" err="1" smtClean="0"/>
              <a:t>game</a:t>
            </a:r>
            <a:r>
              <a:rPr lang="fr-FR" sz="1400" dirty="0" smtClean="0"/>
              <a:t> ». </a:t>
            </a:r>
          </a:p>
          <a:p>
            <a:r>
              <a:rPr lang="fr-FR" sz="1400" dirty="0" smtClean="0"/>
              <a:t>Un étang communal se trouve à côté du château.</a:t>
            </a:r>
            <a:endParaRPr lang="fr-FR" sz="1400" dirty="0"/>
          </a:p>
        </p:txBody>
      </p:sp>
      <p:sp>
        <p:nvSpPr>
          <p:cNvPr id="10" name="Espace réservé du numéro de diapositive 9"/>
          <p:cNvSpPr>
            <a:spLocks noGrp="1"/>
          </p:cNvSpPr>
          <p:nvPr>
            <p:ph type="sldNum" sz="quarter" idx="12"/>
          </p:nvPr>
        </p:nvSpPr>
        <p:spPr/>
        <p:txBody>
          <a:bodyPr/>
          <a:lstStyle/>
          <a:p>
            <a:fld id="{0581B432-3E76-4D52-A67F-78025513B3D8}" type="slidenum">
              <a:rPr lang="fr-FR" smtClean="0"/>
              <a:pPr/>
              <a:t>123</a:t>
            </a:fld>
            <a:endParaRPr lang="fr-F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640960" cy="850106"/>
          </a:xfrm>
        </p:spPr>
        <p:txBody>
          <a:bodyPr>
            <a:noAutofit/>
          </a:bodyPr>
          <a:lstStyle/>
          <a:p>
            <a:r>
              <a:rPr lang="fr-FR" sz="2000" dirty="0" smtClean="0"/>
              <a:t>Usine de </a:t>
            </a:r>
            <a:r>
              <a:rPr lang="fr-FR" sz="2000" dirty="0" err="1" smtClean="0"/>
              <a:t>Vaugien</a:t>
            </a:r>
            <a:r>
              <a:rPr lang="fr-FR" sz="2000" dirty="0" smtClean="0"/>
              <a:t> – Fabrique de canons monoblocs (canon fusil de chasse)</a:t>
            </a:r>
            <a:endParaRPr lang="fr-FR" sz="20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124</a:t>
            </a:fld>
            <a:endParaRPr lang="fr-FR"/>
          </a:p>
        </p:txBody>
      </p:sp>
      <p:pic>
        <p:nvPicPr>
          <p:cNvPr id="6" name="Image 5" descr="usine de vosgien.jpg"/>
          <p:cNvPicPr>
            <a:picLocks noChangeAspect="1"/>
          </p:cNvPicPr>
          <p:nvPr/>
        </p:nvPicPr>
        <p:blipFill>
          <a:blip r:embed="rId2" cstate="screen"/>
          <a:stretch>
            <a:fillRect/>
          </a:stretch>
        </p:blipFill>
        <p:spPr>
          <a:xfrm>
            <a:off x="0" y="1052736"/>
            <a:ext cx="4860032" cy="3236033"/>
          </a:xfrm>
          <a:prstGeom prst="rect">
            <a:avLst/>
          </a:prstGeom>
        </p:spPr>
      </p:pic>
      <p:pic>
        <p:nvPicPr>
          <p:cNvPr id="7" name="Image 6" descr="usine vaugien.jpg"/>
          <p:cNvPicPr>
            <a:picLocks noChangeAspect="1"/>
          </p:cNvPicPr>
          <p:nvPr/>
        </p:nvPicPr>
        <p:blipFill>
          <a:blip r:embed="rId3" cstate="screen"/>
          <a:stretch>
            <a:fillRect/>
          </a:stretch>
        </p:blipFill>
        <p:spPr>
          <a:xfrm>
            <a:off x="4069814" y="1052736"/>
            <a:ext cx="5074186" cy="3309931"/>
          </a:xfrm>
          <a:prstGeom prst="rect">
            <a:avLst/>
          </a:prstGeom>
        </p:spPr>
      </p:pic>
      <p:pic>
        <p:nvPicPr>
          <p:cNvPr id="8" name="Image 7" descr="fabrique canons usine de vaugien.jpg"/>
          <p:cNvPicPr>
            <a:picLocks noChangeAspect="1"/>
          </p:cNvPicPr>
          <p:nvPr/>
        </p:nvPicPr>
        <p:blipFill>
          <a:blip r:embed="rId4" cstate="screen"/>
          <a:stretch>
            <a:fillRect/>
          </a:stretch>
        </p:blipFill>
        <p:spPr>
          <a:xfrm>
            <a:off x="2411760" y="4077072"/>
            <a:ext cx="3960440" cy="2526149"/>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r>
              <a:rPr lang="fr-FR" sz="2800" dirty="0" smtClean="0"/>
              <a:t>Château de </a:t>
            </a:r>
            <a:r>
              <a:rPr lang="fr-FR" sz="2800" dirty="0" err="1" smtClean="0"/>
              <a:t>Vaugien</a:t>
            </a:r>
            <a:r>
              <a:rPr lang="fr-FR" sz="2800" dirty="0" smtClean="0"/>
              <a:t> et ses communs - 1905</a:t>
            </a:r>
            <a:endParaRPr lang="fr-FR" sz="2800" dirty="0"/>
          </a:p>
        </p:txBody>
      </p:sp>
      <p:pic>
        <p:nvPicPr>
          <p:cNvPr id="5" name="Espace réservé du contenu 4" descr="chateau vaugien les communs.jpg"/>
          <p:cNvPicPr>
            <a:picLocks noGrp="1" noChangeAspect="1"/>
          </p:cNvPicPr>
          <p:nvPr>
            <p:ph idx="1"/>
          </p:nvPr>
        </p:nvPicPr>
        <p:blipFill>
          <a:blip r:embed="rId2" cstate="screen"/>
          <a:stretch>
            <a:fillRect/>
          </a:stretch>
        </p:blipFill>
        <p:spPr>
          <a:xfrm>
            <a:off x="107504" y="692696"/>
            <a:ext cx="5667175" cy="3661867"/>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125</a:t>
            </a:fld>
            <a:endParaRPr lang="fr-FR"/>
          </a:p>
        </p:txBody>
      </p:sp>
      <p:pic>
        <p:nvPicPr>
          <p:cNvPr id="6" name="Image 5" descr="chateau vaugien.jpg"/>
          <p:cNvPicPr>
            <a:picLocks noChangeAspect="1"/>
          </p:cNvPicPr>
          <p:nvPr/>
        </p:nvPicPr>
        <p:blipFill>
          <a:blip r:embed="rId3" cstate="screen"/>
          <a:stretch>
            <a:fillRect/>
          </a:stretch>
        </p:blipFill>
        <p:spPr>
          <a:xfrm>
            <a:off x="4211960" y="3573016"/>
            <a:ext cx="4680520" cy="3064661"/>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2800" dirty="0" smtClean="0"/>
              <a:t>Château de </a:t>
            </a:r>
            <a:r>
              <a:rPr lang="fr-FR" sz="2800" dirty="0" err="1" smtClean="0"/>
              <a:t>Chevincourt</a:t>
            </a:r>
            <a:r>
              <a:rPr lang="fr-FR" sz="2800" dirty="0" smtClean="0"/>
              <a:t> - 1905</a:t>
            </a:r>
            <a:endParaRPr lang="fr-FR" sz="2800" dirty="0"/>
          </a:p>
        </p:txBody>
      </p:sp>
      <p:pic>
        <p:nvPicPr>
          <p:cNvPr id="4" name="Espace réservé du contenu 3" descr="chateau chevincourt.jpg"/>
          <p:cNvPicPr>
            <a:picLocks noGrp="1" noChangeAspect="1"/>
          </p:cNvPicPr>
          <p:nvPr>
            <p:ph idx="1"/>
          </p:nvPr>
        </p:nvPicPr>
        <p:blipFill>
          <a:blip r:embed="rId2" cstate="screen"/>
          <a:stretch>
            <a:fillRect/>
          </a:stretch>
        </p:blipFill>
        <p:spPr>
          <a:xfrm>
            <a:off x="323528" y="1124744"/>
            <a:ext cx="4692935" cy="3024336"/>
          </a:xfrm>
        </p:spPr>
      </p:pic>
      <p:pic>
        <p:nvPicPr>
          <p:cNvPr id="5" name="Image 4" descr="Chateau Chevincourt.jpg"/>
          <p:cNvPicPr>
            <a:picLocks noChangeAspect="1"/>
          </p:cNvPicPr>
          <p:nvPr/>
        </p:nvPicPr>
        <p:blipFill>
          <a:blip r:embed="rId3" cstate="screen"/>
          <a:stretch>
            <a:fillRect/>
          </a:stretch>
        </p:blipFill>
        <p:spPr>
          <a:xfrm>
            <a:off x="3923928" y="3722938"/>
            <a:ext cx="4644008" cy="3135062"/>
          </a:xfrm>
          <a:prstGeom prst="rect">
            <a:avLst/>
          </a:prstGeom>
        </p:spPr>
      </p:pic>
      <p:sp>
        <p:nvSpPr>
          <p:cNvPr id="7" name="ZoneTexte 6"/>
          <p:cNvSpPr txBox="1"/>
          <p:nvPr/>
        </p:nvSpPr>
        <p:spPr>
          <a:xfrm>
            <a:off x="323528" y="4077072"/>
            <a:ext cx="3456384" cy="2585323"/>
          </a:xfrm>
          <a:prstGeom prst="rect">
            <a:avLst/>
          </a:prstGeom>
          <a:noFill/>
        </p:spPr>
        <p:txBody>
          <a:bodyPr wrap="square" rtlCol="0">
            <a:spAutoFit/>
          </a:bodyPr>
          <a:lstStyle/>
          <a:p>
            <a:r>
              <a:rPr lang="fr-FR" dirty="0" smtClean="0"/>
              <a:t>Un premier château existait en 1765, situé sur un domaine connu comme fief au milieu du XIVème siècle. </a:t>
            </a:r>
          </a:p>
          <a:p>
            <a:r>
              <a:rPr lang="fr-FR" dirty="0" smtClean="0"/>
              <a:t>Un second château fut construit en 1784 puis agrandit à partir de 1856. Ce château fut démoli peu après la fin de la première guerre mondiale.</a:t>
            </a:r>
            <a:endParaRPr lang="fr-FR" dirty="0"/>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126</a:t>
            </a:fld>
            <a:endParaRPr lang="fr-FR"/>
          </a:p>
        </p:txBody>
      </p:sp>
      <p:pic>
        <p:nvPicPr>
          <p:cNvPr id="8" name="Image 7" descr="chateau chevincourt.jpg"/>
          <p:cNvPicPr>
            <a:picLocks noChangeAspect="1"/>
          </p:cNvPicPr>
          <p:nvPr/>
        </p:nvPicPr>
        <p:blipFill>
          <a:blip r:embed="rId4" cstate="screen"/>
          <a:stretch>
            <a:fillRect/>
          </a:stretch>
        </p:blipFill>
        <p:spPr>
          <a:xfrm>
            <a:off x="4427984" y="1052736"/>
            <a:ext cx="4236639" cy="2636912"/>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2800" dirty="0" smtClean="0"/>
              <a:t>Un des pavillons de </a:t>
            </a:r>
            <a:r>
              <a:rPr lang="fr-FR" sz="2800" dirty="0" err="1" smtClean="0"/>
              <a:t>Chevincourt</a:t>
            </a:r>
            <a:endParaRPr lang="fr-FR" sz="2800" dirty="0"/>
          </a:p>
        </p:txBody>
      </p:sp>
      <p:pic>
        <p:nvPicPr>
          <p:cNvPr id="5" name="Espace réservé du contenu 4" descr="pavillon chevincourt.jpg"/>
          <p:cNvPicPr>
            <a:picLocks noGrp="1" noChangeAspect="1"/>
          </p:cNvPicPr>
          <p:nvPr>
            <p:ph idx="1"/>
          </p:nvPr>
        </p:nvPicPr>
        <p:blipFill>
          <a:blip r:embed="rId2" cstate="screen"/>
          <a:stretch>
            <a:fillRect/>
          </a:stretch>
        </p:blipFill>
        <p:spPr>
          <a:xfrm>
            <a:off x="1049639" y="1600200"/>
            <a:ext cx="7044722" cy="4525963"/>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127</a:t>
            </a:fld>
            <a:endParaRPr lang="fr-F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Ferme de </a:t>
            </a:r>
            <a:r>
              <a:rPr lang="fr-FR" sz="3200" dirty="0" err="1" smtClean="0"/>
              <a:t>Chevincourt</a:t>
            </a:r>
            <a:r>
              <a:rPr lang="fr-FR" sz="3200" dirty="0" smtClean="0"/>
              <a:t> le retour de fenaison</a:t>
            </a:r>
            <a:endParaRPr lang="fr-FR" sz="3200" dirty="0"/>
          </a:p>
        </p:txBody>
      </p:sp>
      <p:pic>
        <p:nvPicPr>
          <p:cNvPr id="5" name="Espace réservé du contenu 4" descr="ferme de chevincourt retour de fenaison.jpg"/>
          <p:cNvPicPr>
            <a:picLocks noGrp="1" noChangeAspect="1"/>
          </p:cNvPicPr>
          <p:nvPr>
            <p:ph idx="1"/>
          </p:nvPr>
        </p:nvPicPr>
        <p:blipFill>
          <a:blip r:embed="rId2" cstate="screen"/>
          <a:stretch>
            <a:fillRect/>
          </a:stretch>
        </p:blipFill>
        <p:spPr>
          <a:xfrm>
            <a:off x="982289" y="1556792"/>
            <a:ext cx="6830071" cy="4388320"/>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128</a:t>
            </a:fld>
            <a:endParaRPr lang="fr-F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792088"/>
          </a:xfrm>
        </p:spPr>
        <p:txBody>
          <a:bodyPr>
            <a:normAutofit fontScale="90000"/>
          </a:bodyPr>
          <a:lstStyle/>
          <a:p>
            <a:r>
              <a:rPr lang="fr-FR" sz="2800" dirty="0" smtClean="0"/>
              <a:t>Château du Petit </a:t>
            </a:r>
            <a:r>
              <a:rPr lang="fr-FR" sz="2800" dirty="0" err="1" smtClean="0"/>
              <a:t>Chevincourt</a:t>
            </a:r>
            <a:r>
              <a:rPr lang="fr-FR" sz="2800" dirty="0" smtClean="0"/>
              <a:t> – rue de Paris (à l’abandon)</a:t>
            </a:r>
            <a:endParaRPr lang="fr-FR" sz="2800" dirty="0"/>
          </a:p>
        </p:txBody>
      </p:sp>
      <p:sp>
        <p:nvSpPr>
          <p:cNvPr id="3" name="Espace réservé du contenu 2"/>
          <p:cNvSpPr>
            <a:spLocks noGrp="1"/>
          </p:cNvSpPr>
          <p:nvPr>
            <p:ph idx="1"/>
          </p:nvPr>
        </p:nvSpPr>
        <p:spPr>
          <a:xfrm>
            <a:off x="323528" y="3429000"/>
            <a:ext cx="8568952" cy="3168352"/>
          </a:xfrm>
        </p:spPr>
        <p:txBody>
          <a:bodyPr>
            <a:normAutofit fontScale="92500" lnSpcReduction="10000"/>
          </a:bodyPr>
          <a:lstStyle/>
          <a:p>
            <a:pPr fontAlgn="base">
              <a:buNone/>
            </a:pPr>
            <a:r>
              <a:rPr lang="fr-FR" sz="1300" dirty="0" smtClean="0"/>
              <a:t>Ce château faisait partie d’un vaste domaine boisé composé de fermes. La 1ère guerre mondiale a détruit une grande partie du domaine et plus tard un deuxième château a été construit au milieu des années 1930. La deuxième guerre arrivant, le château sera finalement terminé vers la fin des années 1940.</a:t>
            </a:r>
          </a:p>
          <a:p>
            <a:pPr fontAlgn="base">
              <a:buNone/>
            </a:pPr>
            <a:r>
              <a:rPr lang="fr-FR" sz="1300" dirty="0" smtClean="0"/>
              <a:t>Puis, en 1964 les derniers propriétaires décèdent,  le joli potager avec ses rangées de carottes, de haricots  et de salade couvertes de cloches de verre devient l’ombre de lui même. Les herbes sauvages reprennent le dessus. Au milieu des années 1960, leur grosse voiture se trouve toujours dans le garage. Mais le domaine n’est plus entretenu, la végétation devient de plus en plus envahissante et les arbres reprennent possession de tout le terrain. Il est devenu le terrain de jeux des enfants du quartier.</a:t>
            </a:r>
          </a:p>
          <a:p>
            <a:pPr fontAlgn="base">
              <a:buNone/>
            </a:pPr>
            <a:r>
              <a:rPr lang="fr-FR" sz="1300" dirty="0" smtClean="0"/>
              <a:t>L’intérieur du manoir était vaste, les chambres du personnel se trouvaient sous le toit et ce même personnel accédait à cet étage par un escalier en colimaçon se trouvant à l’extérieur du manoir.</a:t>
            </a:r>
          </a:p>
          <a:p>
            <a:pPr fontAlgn="base">
              <a:buNone/>
            </a:pPr>
            <a:r>
              <a:rPr lang="fr-FR" sz="1300" dirty="0" smtClean="0"/>
              <a:t>Tout est resté intact, en état, le mobilier et le reste jusqu’au moment où les brocanteurs ayant eu vent de l’abandon de la demeure suite au décès des propriétaires, ont commencé à venir se servir fin 1960/début 1970. Donc soit avant que le film n’aie été tourné ou peu de temps après …</a:t>
            </a:r>
          </a:p>
          <a:p>
            <a:pPr fontAlgn="base">
              <a:buNone/>
            </a:pPr>
            <a:r>
              <a:rPr lang="fr-FR" sz="1300" dirty="0" smtClean="0"/>
              <a:t>Depuis, la demeure a été ouverte à tous les vents. Ce château a ensuite été squatté, vidé du mobilier, il a subi un incendie. Un film y a même été tourné au milieu des années 1970 ; un film d’horreur, tourné par Juan Luis </a:t>
            </a:r>
            <a:r>
              <a:rPr lang="fr-FR" sz="1300" dirty="0" err="1" smtClean="0"/>
              <a:t>Bunuel</a:t>
            </a:r>
            <a:r>
              <a:rPr lang="fr-FR" sz="1300" dirty="0" smtClean="0"/>
              <a:t>  » au rendez-vous de la mort joyeuse »</a:t>
            </a:r>
          </a:p>
          <a:p>
            <a:pPr fontAlgn="base">
              <a:buNone/>
            </a:pPr>
            <a:r>
              <a:rPr lang="fr-FR" sz="1300" dirty="0" smtClean="0"/>
              <a:t>En 2012 des échafaudages sont montés sur la façade du Manoir, le lieu est en cours de réhabilitation, on dit qu’une école ouverte aux métiers du stylisme va s’y installer. En 2021, il semble toujours à l’abandon.</a:t>
            </a:r>
          </a:p>
          <a:p>
            <a:pPr fontAlgn="base">
              <a:buNone/>
            </a:pPr>
            <a:endParaRPr lang="fr-FR" sz="1100" dirty="0" smtClean="0"/>
          </a:p>
          <a:p>
            <a:pPr>
              <a:buNone/>
            </a:pPr>
            <a:endParaRPr lang="fr-FR"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129</a:t>
            </a:fld>
            <a:endParaRPr lang="fr-FR"/>
          </a:p>
        </p:txBody>
      </p:sp>
      <p:pic>
        <p:nvPicPr>
          <p:cNvPr id="15362" name="Picture 2" descr="Manoir de Mr Hugo (Château de Petit Chevincourt) - Aout 2013"/>
          <p:cNvPicPr>
            <a:picLocks noChangeAspect="1" noChangeArrowheads="1"/>
          </p:cNvPicPr>
          <p:nvPr/>
        </p:nvPicPr>
        <p:blipFill>
          <a:blip r:embed="rId2" cstate="screen"/>
          <a:srcRect/>
          <a:stretch>
            <a:fillRect/>
          </a:stretch>
        </p:blipFill>
        <p:spPr bwMode="auto">
          <a:xfrm>
            <a:off x="755576" y="980728"/>
            <a:ext cx="3528392" cy="2355201"/>
          </a:xfrm>
          <a:prstGeom prst="rect">
            <a:avLst/>
          </a:prstGeom>
          <a:noFill/>
        </p:spPr>
      </p:pic>
      <p:sp>
        <p:nvSpPr>
          <p:cNvPr id="15364" name="AutoShape 4" descr="Glauque Land &gt; Manoir de Mr Hu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5366" name="AutoShape 6" descr="Glauque Land &gt; Manoir de Mr Hu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chateau petit chevincourt.jpg"/>
          <p:cNvPicPr>
            <a:picLocks noChangeAspect="1"/>
          </p:cNvPicPr>
          <p:nvPr/>
        </p:nvPicPr>
        <p:blipFill>
          <a:blip r:embed="rId3" cstate="screen"/>
          <a:stretch>
            <a:fillRect/>
          </a:stretch>
        </p:blipFill>
        <p:spPr>
          <a:xfrm>
            <a:off x="5148064" y="908720"/>
            <a:ext cx="3048372" cy="241934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2800" dirty="0" smtClean="0"/>
              <a:t>Entrée du village – Début Rue de la République</a:t>
            </a:r>
            <a:endParaRPr lang="fr-FR" sz="2800" dirty="0"/>
          </a:p>
        </p:txBody>
      </p:sp>
      <p:pic>
        <p:nvPicPr>
          <p:cNvPr id="4" name="Espace réservé du contenu 3" descr="entree route de limours.jpg"/>
          <p:cNvPicPr>
            <a:picLocks noGrp="1" noChangeAspect="1"/>
          </p:cNvPicPr>
          <p:nvPr>
            <p:ph idx="1"/>
          </p:nvPr>
        </p:nvPicPr>
        <p:blipFill>
          <a:blip r:embed="rId2" cstate="screen"/>
          <a:stretch>
            <a:fillRect/>
          </a:stretch>
        </p:blipFill>
        <p:spPr>
          <a:xfrm>
            <a:off x="1099530" y="1600200"/>
            <a:ext cx="6944939" cy="4525963"/>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13</a:t>
            </a:fld>
            <a:endParaRPr lang="fr-F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356992"/>
            <a:ext cx="8229600" cy="864096"/>
          </a:xfrm>
        </p:spPr>
        <p:txBody>
          <a:bodyPr>
            <a:normAutofit/>
          </a:bodyPr>
          <a:lstStyle/>
          <a:p>
            <a:pPr algn="ctr">
              <a:buNone/>
            </a:pPr>
            <a:r>
              <a:rPr lang="fr-FR" dirty="0" smtClean="0"/>
              <a:t>LES PERSONNAGES </a:t>
            </a:r>
            <a:r>
              <a:rPr lang="fr-FR" dirty="0" smtClean="0"/>
              <a:t>CELEBRES</a:t>
            </a:r>
          </a:p>
          <a:p>
            <a:pPr algn="ctr">
              <a:buNone/>
            </a:pPr>
            <a:endParaRPr lang="fr-FR" dirty="0" smtClean="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130</a:t>
            </a:fld>
            <a:endParaRPr lang="fr-F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88640"/>
            <a:ext cx="8496944" cy="6480720"/>
          </a:xfrm>
        </p:spPr>
        <p:txBody>
          <a:bodyPr>
            <a:normAutofit fontScale="25000" lnSpcReduction="20000"/>
          </a:bodyPr>
          <a:lstStyle/>
          <a:p>
            <a:pPr>
              <a:buNone/>
            </a:pPr>
            <a:r>
              <a:rPr lang="fr-FR" sz="4800" b="1" dirty="0" smtClean="0"/>
              <a:t>Famille de Coubertin</a:t>
            </a:r>
          </a:p>
          <a:p>
            <a:pPr>
              <a:buNone/>
            </a:pPr>
            <a:r>
              <a:rPr lang="fr-FR" sz="4800" dirty="0" smtClean="0"/>
              <a:t>Dès 1577, Saint-Rémy est l’un des berceaux de la famille </a:t>
            </a:r>
            <a:r>
              <a:rPr lang="fr-FR" sz="4800" dirty="0" err="1" smtClean="0"/>
              <a:t>Fredy</a:t>
            </a:r>
            <a:r>
              <a:rPr lang="fr-FR" sz="4800" dirty="0" smtClean="0"/>
              <a:t> de Coubertin, dont le plus illustre, Pierre, rénova les Jeux Olympiques en 1896.</a:t>
            </a:r>
          </a:p>
          <a:p>
            <a:pPr>
              <a:buNone/>
            </a:pPr>
            <a:endParaRPr lang="fr-FR" sz="4800" dirty="0" smtClean="0"/>
          </a:p>
          <a:p>
            <a:pPr>
              <a:buNone/>
            </a:pPr>
            <a:r>
              <a:rPr lang="fr-FR" sz="4800" dirty="0" smtClean="0"/>
              <a:t> </a:t>
            </a:r>
            <a:r>
              <a:rPr lang="fr-FR" sz="4800" b="1" dirty="0" smtClean="0"/>
              <a:t>Yvonne de Coubertin</a:t>
            </a:r>
            <a:endParaRPr lang="fr-FR" sz="4800" dirty="0" smtClean="0"/>
          </a:p>
          <a:p>
            <a:pPr>
              <a:buNone/>
            </a:pPr>
            <a:r>
              <a:rPr lang="fr-FR" sz="4800" dirty="0" smtClean="0"/>
              <a:t>Née en 1893 à Saint-Rémy, Yvonne de Coubertin est la fille du baron Paul de Coubertin et la nièce de Pierre de Coubertin, rénovateur des Jeux Olympiques modernes. </a:t>
            </a:r>
          </a:p>
          <a:p>
            <a:pPr>
              <a:buNone/>
            </a:pPr>
            <a:r>
              <a:rPr lang="fr-FR" sz="4800" dirty="0" smtClean="0"/>
              <a:t>Femme humaniste, elle s’engage en faveur de l’éducation des jeunes filles. Sensible au travail manuel, elle se passionne pour le principe des universités ouvrières, dont son oncle, Pierre, avait été l’un des fervents défenseurs. Sa démarche vise à apporter au monde ouvrier, au-delà d’élargir leurs connaissances générales, plus de culture avec une ouverture vers la spiritualité. Très attachée à la propriété familiale de Saint-Rémy, elle a souhaité créer une œuvre ayant cette vocation, avec des ateliers qui permettent, l’alternance main/pensée pour les boursiers accueillis, tout en apportant les moyens d’une indépendance financière. </a:t>
            </a:r>
          </a:p>
          <a:p>
            <a:pPr>
              <a:buNone/>
            </a:pPr>
            <a:r>
              <a:rPr lang="fr-FR" sz="4800" dirty="0" smtClean="0"/>
              <a:t>La Fondation de Coubertin est née de la rencontre d’Yvonne de Coubertin, héritière du domaine de Coubertin, et de Jean Bernard, artiste, tailleur de pierre et rénovateur du compagnonnage français.</a:t>
            </a:r>
          </a:p>
          <a:p>
            <a:pPr>
              <a:buNone/>
            </a:pPr>
            <a:r>
              <a:rPr lang="fr-FR" sz="4800" dirty="0" smtClean="0"/>
              <a:t>A sa mort, en 1974, elle lègue le château et le Domaine de Coubertin à la Fondation afin d’en assurer la pérennité.</a:t>
            </a:r>
          </a:p>
          <a:p>
            <a:pPr>
              <a:buNone/>
            </a:pPr>
            <a:r>
              <a:rPr lang="fr-FR" sz="4800" dirty="0" smtClean="0"/>
              <a:t> </a:t>
            </a:r>
          </a:p>
          <a:p>
            <a:pPr>
              <a:buNone/>
            </a:pPr>
            <a:r>
              <a:rPr lang="fr-FR" sz="4800" b="1" dirty="0" smtClean="0"/>
              <a:t>Pierre et Marie Curie</a:t>
            </a:r>
          </a:p>
          <a:p>
            <a:pPr>
              <a:buNone/>
            </a:pPr>
            <a:r>
              <a:rPr lang="fr-FR" sz="4800" dirty="0" smtClean="0"/>
              <a:t>De 1904 à 1906, Pierre et Marie Curie aimaient se reposer de leurs recherches dans leur maison « La Petite Biche », quartier </a:t>
            </a:r>
            <a:r>
              <a:rPr lang="fr-FR" sz="4800" dirty="0" err="1" smtClean="0"/>
              <a:t>Moc</a:t>
            </a:r>
            <a:r>
              <a:rPr lang="fr-FR" sz="4800" dirty="0" smtClean="0"/>
              <a:t> Souris.</a:t>
            </a:r>
          </a:p>
          <a:p>
            <a:pPr>
              <a:buNone/>
            </a:pPr>
            <a:endParaRPr lang="fr-FR" sz="4800" dirty="0" smtClean="0"/>
          </a:p>
          <a:p>
            <a:pPr>
              <a:buNone/>
            </a:pPr>
            <a:r>
              <a:rPr lang="fr-FR" sz="4800" b="1" dirty="0" smtClean="0"/>
              <a:t>Marta Pan et André </a:t>
            </a:r>
            <a:r>
              <a:rPr lang="fr-FR" sz="4800" b="1" dirty="0" err="1" smtClean="0"/>
              <a:t>Wogenscky</a:t>
            </a:r>
            <a:endParaRPr lang="fr-FR" sz="4800" b="1" dirty="0" smtClean="0"/>
          </a:p>
          <a:p>
            <a:pPr>
              <a:buNone/>
            </a:pPr>
            <a:r>
              <a:rPr lang="fr-FR" sz="4800" dirty="0" smtClean="0"/>
              <a:t>Au début des années 1950, le couple Marta Pan (sculpteur) et André </a:t>
            </a:r>
            <a:r>
              <a:rPr lang="fr-FR" sz="4800" dirty="0" err="1" smtClean="0"/>
              <a:t>Wogenscky</a:t>
            </a:r>
            <a:r>
              <a:rPr lang="fr-FR" sz="4800" dirty="0" smtClean="0"/>
              <a:t> (architecte collaborateur de Le Corbusier), conçoivent leur maison selon « le Modulor » aujourd’hui classée aux Monuments historiques, et fondation.</a:t>
            </a:r>
          </a:p>
          <a:p>
            <a:pPr>
              <a:buNone/>
            </a:pPr>
            <a:endParaRPr lang="fr-FR" sz="4800" dirty="0" smtClean="0"/>
          </a:p>
          <a:p>
            <a:pPr>
              <a:buNone/>
            </a:pPr>
            <a:r>
              <a:rPr lang="fr-FR" sz="4800" b="1" dirty="0" smtClean="0"/>
              <a:t>Raymond Devos</a:t>
            </a:r>
          </a:p>
          <a:p>
            <a:pPr>
              <a:buNone/>
            </a:pPr>
            <a:r>
              <a:rPr lang="fr-FR" sz="4800" dirty="0" smtClean="0"/>
              <a:t>Raymond Devos (1922-2006), artiste de music-hall, écrivain et comédien, a vécu dans sa propriété, La </a:t>
            </a:r>
            <a:r>
              <a:rPr lang="fr-FR" sz="4800" dirty="0" err="1" smtClean="0"/>
              <a:t>Hiéra</a:t>
            </a:r>
            <a:r>
              <a:rPr lang="fr-FR" sz="4800" dirty="0" smtClean="0"/>
              <a:t>, à </a:t>
            </a:r>
            <a:r>
              <a:rPr lang="fr-FR" sz="4800" dirty="0" err="1" smtClean="0"/>
              <a:t>Saint-Rémy-</a:t>
            </a:r>
            <a:r>
              <a:rPr lang="fr-FR" sz="4800" dirty="0" smtClean="0"/>
              <a:t> lès-Chevreuse de 1963 à sa mort en 2006. La Fondation, voulue par Raymond Devos, a été créée et reconnue d’utilité publique par décret le 14 janvier 2009. Elle a pour mission de promouvoir et de perpétuer l’œuvre de Raymond Devos. Elle soutient les événements culturels et les artistes qui suivent les traces du poète, amoureux de la langue française.</a:t>
            </a:r>
          </a:p>
          <a:p>
            <a:pPr>
              <a:buNone/>
            </a:pPr>
            <a:r>
              <a:rPr lang="fr-FR" sz="4800" dirty="0" smtClean="0"/>
              <a:t>Elle encourage des activités destinées au jeune public, notamment par des ateliers théâtre. Fidèle à la volonté de l’artiste, elle permet, dans la maison où il a vécu, de découvrir l’univers de l’homme de spectacle qui fit de l’humour un Art.</a:t>
            </a:r>
          </a:p>
          <a:p>
            <a:pPr>
              <a:buNone/>
            </a:pPr>
            <a:r>
              <a:rPr lang="fr-FR" sz="4800" dirty="0" smtClean="0"/>
              <a:t>Respectueuse de la générosité de l’homme, elle poursuit aussi ses engagements caritatifs. La Maison-musée de la Fondation Raymond Devos a obtenu le label Maisons des Illustres et a ouvert en novembre 2016.</a:t>
            </a:r>
          </a:p>
          <a:p>
            <a:pPr>
              <a:buNone/>
            </a:pPr>
            <a:endParaRPr lang="fr-FR" sz="4800" dirty="0" smtClean="0"/>
          </a:p>
          <a:p>
            <a:pPr>
              <a:buNone/>
            </a:pPr>
            <a:r>
              <a:rPr lang="fr-FR" sz="4800" b="1" dirty="0" smtClean="0"/>
              <a:t>Philolaos</a:t>
            </a:r>
          </a:p>
          <a:p>
            <a:pPr>
              <a:buNone/>
            </a:pPr>
            <a:r>
              <a:rPr lang="fr-FR" sz="4800" dirty="0" smtClean="0"/>
              <a:t>Ce sculpteur grec, ami de Georges Moustaki, construit de ses mains sa maison-atelier, route de Milon. Disparu en 2012, on lui doit de nombreuses </a:t>
            </a:r>
            <a:r>
              <a:rPr lang="fr-FR" sz="4800" dirty="0" err="1" smtClean="0"/>
              <a:t>oeuvres</a:t>
            </a:r>
            <a:r>
              <a:rPr lang="fr-FR" sz="4800" dirty="0" smtClean="0"/>
              <a:t> aux formes gauchies et tournantes, dont les châteaux d’eau de Valence.</a:t>
            </a:r>
          </a:p>
          <a:p>
            <a:pPr>
              <a:buNone/>
            </a:pPr>
            <a:endParaRPr lang="fr-FR" sz="4800" dirty="0" smtClean="0"/>
          </a:p>
          <a:p>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131</a:t>
            </a:fld>
            <a:endParaRPr lang="fr-F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3200" dirty="0" smtClean="0"/>
              <a:t>Pierre et Marie Curie</a:t>
            </a:r>
            <a:endParaRPr lang="fr-FR" sz="3200" dirty="0"/>
          </a:p>
        </p:txBody>
      </p:sp>
      <p:pic>
        <p:nvPicPr>
          <p:cNvPr id="4" name="Espace réservé du contenu 3" descr="curie.jpg"/>
          <p:cNvPicPr>
            <a:picLocks noGrp="1" noChangeAspect="1"/>
          </p:cNvPicPr>
          <p:nvPr>
            <p:ph idx="1"/>
          </p:nvPr>
        </p:nvPicPr>
        <p:blipFill>
          <a:blip r:embed="rId2" cstate="screen"/>
          <a:stretch>
            <a:fillRect/>
          </a:stretch>
        </p:blipFill>
        <p:spPr>
          <a:xfrm>
            <a:off x="611560" y="764704"/>
            <a:ext cx="8013576" cy="2933227"/>
          </a:xfrm>
        </p:spPr>
      </p:pic>
      <p:sp>
        <p:nvSpPr>
          <p:cNvPr id="5" name="ZoneTexte 4"/>
          <p:cNvSpPr txBox="1"/>
          <p:nvPr/>
        </p:nvSpPr>
        <p:spPr>
          <a:xfrm>
            <a:off x="251520" y="3789041"/>
            <a:ext cx="4608512" cy="3131627"/>
          </a:xfrm>
          <a:prstGeom prst="rect">
            <a:avLst/>
          </a:prstGeom>
          <a:noFill/>
        </p:spPr>
        <p:txBody>
          <a:bodyPr wrap="square" rtlCol="0">
            <a:spAutoFit/>
          </a:bodyPr>
          <a:lstStyle/>
          <a:p>
            <a:r>
              <a:rPr lang="fr-FR" sz="1100" b="1" dirty="0" smtClean="0"/>
              <a:t>C’est une belle et grande maison avec vue sur la forêt. Pierres de meulière, toit pentu, portail en fer forgé, de 1904 à 1906, la « Petite Biche » connaît du beau monde. </a:t>
            </a:r>
            <a:r>
              <a:rPr lang="fr-FR" sz="1100" dirty="0" smtClean="0"/>
              <a:t> </a:t>
            </a:r>
          </a:p>
          <a:p>
            <a:r>
              <a:rPr lang="fr-FR" sz="1100" dirty="0" smtClean="0"/>
              <a:t>Au début du siècle dernier, aux vacances de Pâques ou lors de week-ends d’été, la famille Curie vient régulièrement s’y reposer et oublier pour un temps expériences et publications. </a:t>
            </a:r>
            <a:r>
              <a:rPr lang="fr-FR" sz="1100" i="1" dirty="0" smtClean="0"/>
              <a:t>« Pierre Curie vint passer les journées de Pâques dans la Vallée de Chevreuse avec moi et mes enfants, rapporte sa femme doublement nobélisée dans le livre qu’elle consacre à son mari. Ce furent deux douces journées où le soleil se montrait clément et où la fatigue de Pierre lui fut moins lourde dans un repos bienfaisant auprès des êtres qui lui étaient chers. Il s’amusait dans la prairie avec ses petites filles et s’entretenait avec moi de leur présent et de leur avenir. »</a:t>
            </a:r>
            <a:r>
              <a:rPr lang="fr-FR" sz="1100" dirty="0" smtClean="0"/>
              <a:t> </a:t>
            </a:r>
          </a:p>
          <a:p>
            <a:r>
              <a:rPr lang="fr-FR" sz="1100" dirty="0" smtClean="0"/>
              <a:t>Le programme des journées est simple, sain aussi : visites à la Ferme du bas (notre ferme de Coubertin actuelle), balades du côté de Port-Royal, virées à bicyclette, bouquets de fleurs sauvages. Jamais, il n’est question de radioactivité, de magnétisme ni de piézoélectricité. Les sciences savantes restent à la capitale.</a:t>
            </a:r>
          </a:p>
          <a:p>
            <a:endParaRPr lang="fr-FR" sz="1050" dirty="0"/>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132</a:t>
            </a:fld>
            <a:endParaRPr lang="fr-FR"/>
          </a:p>
        </p:txBody>
      </p:sp>
      <p:pic>
        <p:nvPicPr>
          <p:cNvPr id="8" name="Image 7" descr="20210404_villa av muret.jpg"/>
          <p:cNvPicPr>
            <a:picLocks noChangeAspect="1"/>
          </p:cNvPicPr>
          <p:nvPr/>
        </p:nvPicPr>
        <p:blipFill>
          <a:blip r:embed="rId3" cstate="screen"/>
          <a:stretch>
            <a:fillRect/>
          </a:stretch>
        </p:blipFill>
        <p:spPr>
          <a:xfrm>
            <a:off x="4716016" y="4149080"/>
            <a:ext cx="4320481" cy="1944216"/>
          </a:xfrm>
          <a:prstGeom prst="rect">
            <a:avLst/>
          </a:prstGeom>
        </p:spPr>
      </p:pic>
      <p:sp>
        <p:nvSpPr>
          <p:cNvPr id="9" name="ZoneTexte 8"/>
          <p:cNvSpPr txBox="1"/>
          <p:nvPr/>
        </p:nvSpPr>
        <p:spPr>
          <a:xfrm>
            <a:off x="5148064" y="6093296"/>
            <a:ext cx="3240360" cy="338554"/>
          </a:xfrm>
          <a:prstGeom prst="rect">
            <a:avLst/>
          </a:prstGeom>
          <a:noFill/>
        </p:spPr>
        <p:txBody>
          <a:bodyPr wrap="square" rtlCol="0">
            <a:spAutoFit/>
          </a:bodyPr>
          <a:lstStyle/>
          <a:p>
            <a:pPr algn="ctr"/>
            <a:r>
              <a:rPr lang="fr-FR" sz="1600" dirty="0" smtClean="0"/>
              <a:t>La maison aujourd’hui, rue P. Curie  </a:t>
            </a:r>
            <a:endParaRPr lang="fr-FR" sz="16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200" dirty="0" smtClean="0"/>
              <a:t>Raymond Devos</a:t>
            </a:r>
            <a:endParaRPr lang="fr-FR" sz="3200" dirty="0"/>
          </a:p>
        </p:txBody>
      </p:sp>
      <p:sp>
        <p:nvSpPr>
          <p:cNvPr id="3" name="Espace réservé du contenu 2"/>
          <p:cNvSpPr>
            <a:spLocks noGrp="1"/>
          </p:cNvSpPr>
          <p:nvPr>
            <p:ph idx="1"/>
          </p:nvPr>
        </p:nvSpPr>
        <p:spPr>
          <a:xfrm>
            <a:off x="467544" y="2996952"/>
            <a:ext cx="8229600" cy="3672408"/>
          </a:xfrm>
        </p:spPr>
        <p:txBody>
          <a:bodyPr>
            <a:noAutofit/>
          </a:bodyPr>
          <a:lstStyle/>
          <a:p>
            <a:pPr>
              <a:buNone/>
            </a:pPr>
            <a:endParaRPr lang="fr-FR" sz="1000" b="1" dirty="0" smtClean="0"/>
          </a:p>
          <a:p>
            <a:pPr>
              <a:buNone/>
            </a:pPr>
            <a:r>
              <a:rPr lang="fr-FR" sz="1200" b="1" dirty="0" smtClean="0"/>
              <a:t>Maison-musée Raymond Devos (1922-2006)</a:t>
            </a:r>
          </a:p>
          <a:p>
            <a:pPr>
              <a:buNone/>
            </a:pPr>
            <a:r>
              <a:rPr lang="fr-FR" sz="1200" dirty="0" smtClean="0"/>
              <a:t>Artiste de music-hall, Raymond Devos est un auteur virtuose qui joue avec les mots et les sons. Maître de la logique de l’absurde, il donne à l’humour ses lettres de noblesse. C’est en 1963 avec son épouse Simone qu’il emménage à la villa </a:t>
            </a:r>
            <a:r>
              <a:rPr lang="fr-FR" sz="1200" dirty="0" err="1" smtClean="0"/>
              <a:t>Hiéra</a:t>
            </a:r>
            <a:r>
              <a:rPr lang="fr-FR" sz="1200" dirty="0" smtClean="0"/>
              <a:t>. Ils ne la quitteront plus. La maison et le parc deviennent l’univers de création de l’humoriste, loin de l’agitation parisienne. C’est ici qu’il écrit et répète ses spectacles. Il aime aussi, entre deux tournées, s’y reposer et recevoir ses amis. La Fondation Raymond Devos, dédiée à la pérennisation de l’œuvre de l’artiste, a inauguré le 7 novembre 2016, dans cette maison, un musée qui conserve l’esprit facétieux et créatif de son illustre propriétaire.</a:t>
            </a:r>
          </a:p>
          <a:p>
            <a:pPr>
              <a:buNone/>
            </a:pPr>
            <a:r>
              <a:rPr lang="fr-FR" sz="1200" dirty="0" smtClean="0"/>
              <a:t>De l’extérieur, la villa </a:t>
            </a:r>
            <a:r>
              <a:rPr lang="fr-FR" sz="1200" dirty="0" err="1" smtClean="0"/>
              <a:t>Hiéra</a:t>
            </a:r>
            <a:r>
              <a:rPr lang="fr-FR" sz="1200" dirty="0" smtClean="0"/>
              <a:t>, bâtisse du XIXe siècle construite en léger contrebas de la route de Paris a fière allure. En 1963, l’humoriste y a posé ses bagages pour ne plus jamais en repartir. </a:t>
            </a:r>
            <a:r>
              <a:rPr lang="fr-FR" sz="1200" i="1" dirty="0" smtClean="0"/>
              <a:t>« A l’occasion d’un gala, j’ai découvert ce coin formidable. D’emblée, il m’a semblé familier, </a:t>
            </a:r>
            <a:r>
              <a:rPr lang="fr-FR" sz="1200" dirty="0" smtClean="0"/>
              <a:t>nous disait l’artiste-poète-clown. </a:t>
            </a:r>
            <a:r>
              <a:rPr lang="fr-FR" sz="1200" i="1" dirty="0" smtClean="0"/>
              <a:t>Quelques années plus tard, je suis revenu visiter cette maison. J’ai retrouvé les mêmes sensations : un lieu de rêve, beau en toutes saisons, un enchantement. Une maison sur une hauteur, en contrebas, une petite rivière qui traverse le jardin et l’étang. Tout le monde en rêve. Quand vous avez ça, vous remerciez le Seigneur ou quelqu’un d’autre. Après un spectacle, se dire, je vais rentrer chez moi, c’est une promesse de bonheur. »</a:t>
            </a:r>
            <a:endParaRPr lang="fr-FR" sz="1200" dirty="0" smtClean="0"/>
          </a:p>
          <a:p>
            <a:pPr>
              <a:buNone/>
            </a:pPr>
            <a:r>
              <a:rPr lang="fr-FR" sz="1200" dirty="0" smtClean="0"/>
              <a:t>Pendant 43 ans, Raymond Devos monte les deux étages de sa villa, respirant l’air du dessus, jouant de la scie musicale en dessous, allant avec son épouse Simone bras dessus dessous observer les chevreuils qui traversent le parc. </a:t>
            </a:r>
            <a:r>
              <a:rPr lang="fr-FR" sz="1200" i="1" dirty="0" smtClean="0"/>
              <a:t>« C’était un habitant comme les autres,</a:t>
            </a:r>
            <a:r>
              <a:rPr lang="fr-FR" sz="1200" dirty="0" smtClean="0"/>
              <a:t> témoigne Guy Loriot, membre actif de la Fondation. </a:t>
            </a:r>
            <a:r>
              <a:rPr lang="fr-FR" sz="1200" i="1" dirty="0" smtClean="0"/>
              <a:t>Plutôt réservé même, il s’abritait souvent derrière de bons mots pour ne pas avoir à se livrer. »</a:t>
            </a:r>
            <a:endParaRPr lang="fr-FR" sz="1200" dirty="0" smtClean="0"/>
          </a:p>
          <a:p>
            <a:pPr>
              <a:buNone/>
            </a:pPr>
            <a:r>
              <a:rPr lang="fr-FR" sz="1200" dirty="0" smtClean="0"/>
              <a:t> </a:t>
            </a:r>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133</a:t>
            </a:fld>
            <a:endParaRPr lang="fr-FR"/>
          </a:p>
        </p:txBody>
      </p:sp>
      <p:pic>
        <p:nvPicPr>
          <p:cNvPr id="6" name="Image 5" descr="maison devos.jpg"/>
          <p:cNvPicPr>
            <a:picLocks noChangeAspect="1"/>
          </p:cNvPicPr>
          <p:nvPr/>
        </p:nvPicPr>
        <p:blipFill>
          <a:blip r:embed="rId2" cstate="screen"/>
          <a:stretch>
            <a:fillRect/>
          </a:stretch>
        </p:blipFill>
        <p:spPr>
          <a:xfrm>
            <a:off x="5220072" y="836712"/>
            <a:ext cx="3373735" cy="2542766"/>
          </a:xfrm>
          <a:prstGeom prst="rect">
            <a:avLst/>
          </a:prstGeom>
        </p:spPr>
      </p:pic>
      <p:pic>
        <p:nvPicPr>
          <p:cNvPr id="7" name="Image 6" descr="raymond devos.jpg"/>
          <p:cNvPicPr>
            <a:picLocks noChangeAspect="1"/>
          </p:cNvPicPr>
          <p:nvPr/>
        </p:nvPicPr>
        <p:blipFill>
          <a:blip r:embed="rId3" cstate="screen"/>
          <a:stretch>
            <a:fillRect/>
          </a:stretch>
        </p:blipFill>
        <p:spPr>
          <a:xfrm>
            <a:off x="611560" y="1124743"/>
            <a:ext cx="3168352" cy="1792199"/>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200" dirty="0" smtClean="0"/>
              <a:t>Marta Pan et André </a:t>
            </a:r>
            <a:r>
              <a:rPr lang="fr-FR" sz="3200" dirty="0" err="1" smtClean="0"/>
              <a:t>Wogenscky</a:t>
            </a:r>
            <a:endParaRPr lang="fr-FR" sz="3200" dirty="0"/>
          </a:p>
        </p:txBody>
      </p:sp>
      <p:sp>
        <p:nvSpPr>
          <p:cNvPr id="3" name="Espace réservé du contenu 2"/>
          <p:cNvSpPr>
            <a:spLocks noGrp="1"/>
          </p:cNvSpPr>
          <p:nvPr>
            <p:ph idx="1"/>
          </p:nvPr>
        </p:nvSpPr>
        <p:spPr>
          <a:xfrm>
            <a:off x="467544" y="2420888"/>
            <a:ext cx="8229600" cy="3989040"/>
          </a:xfrm>
        </p:spPr>
        <p:txBody>
          <a:bodyPr>
            <a:normAutofit fontScale="77500" lnSpcReduction="20000"/>
          </a:bodyPr>
          <a:lstStyle/>
          <a:p>
            <a:pPr>
              <a:buNone/>
            </a:pPr>
            <a:r>
              <a:rPr lang="fr-FR" sz="2200" b="1" dirty="0" smtClean="0"/>
              <a:t>Marta Pan (1923-2008)</a:t>
            </a:r>
            <a:endParaRPr lang="fr-FR" sz="2200" dirty="0" smtClean="0"/>
          </a:p>
          <a:p>
            <a:pPr>
              <a:buNone/>
            </a:pPr>
            <a:r>
              <a:rPr lang="fr-FR" sz="2200" dirty="0" smtClean="0"/>
              <a:t>Ses sculptures abstraites aux lignes épurées et lumineuses ont conquis le monde. On peut admirer diverses pièces dans le parc du domaine de Coubertin, notamment Les Trois Disques fendus (</a:t>
            </a:r>
            <a:r>
              <a:rPr lang="fr-FR" sz="2200" dirty="0" smtClean="0">
                <a:solidFill>
                  <a:srgbClr val="00B050"/>
                </a:solidFill>
              </a:rPr>
              <a:t>*</a:t>
            </a:r>
            <a:r>
              <a:rPr lang="fr-FR" sz="2200" dirty="0" smtClean="0"/>
              <a:t>) qu’elle offrit à la Fondation. Non loin : La Perspective de Guyancourt (</a:t>
            </a:r>
            <a:r>
              <a:rPr lang="fr-FR" sz="2200" dirty="0" smtClean="0">
                <a:solidFill>
                  <a:srgbClr val="00B050"/>
                </a:solidFill>
              </a:rPr>
              <a:t>**</a:t>
            </a:r>
            <a:r>
              <a:rPr lang="fr-FR" sz="2200" dirty="0" smtClean="0"/>
              <a:t>), ensemble composé de trois sculptures formant un trait d’union entre la ville nouvelle et le parc des sources de la Bièvre.</a:t>
            </a:r>
          </a:p>
          <a:p>
            <a:pPr>
              <a:buNone/>
            </a:pPr>
            <a:r>
              <a:rPr lang="fr-FR" sz="2200" dirty="0" smtClean="0"/>
              <a:t>Avec son compagnon, l’architecte André </a:t>
            </a:r>
            <a:r>
              <a:rPr lang="fr-FR" sz="2200" dirty="0" err="1" smtClean="0"/>
              <a:t>Wogenscky</a:t>
            </a:r>
            <a:r>
              <a:rPr lang="fr-FR" sz="2200" dirty="0" smtClean="0"/>
              <a:t> (1916-2004), disciple de Le Corbusier, ils conçurent à Saint-Rémy-lès-Chevreuse (80 avenue du Général Leclerc) une maison (</a:t>
            </a:r>
            <a:r>
              <a:rPr lang="fr-FR" sz="2200" dirty="0" smtClean="0">
                <a:solidFill>
                  <a:srgbClr val="00B050"/>
                </a:solidFill>
              </a:rPr>
              <a:t>***</a:t>
            </a:r>
            <a:r>
              <a:rPr lang="fr-FR" sz="2200" dirty="0" smtClean="0"/>
              <a:t>) adaptée à leur mode de vie, toute de fluidité et offrant de vastes ateliers de travail, notamment pour Marta qui préparait là les prémaquettes de ses œuvres souvent gigantesques. L’histoire démarre le 17 mai 1952, lorsque, ensemble, quelques jours après avoir célébré leur mariage, ils achètent un simple pâturage qui surplombe l’Yvette. Le jardin s’est agrandi grâce au rachat de parcelles avoisinantes, pour accueillir, dès la fin des années 1990, les sculptures toujours plus monumentales de la sculptrice. Selon la volonté du couple, leur demeure, inscrite au titre des Monuments historiques depuis 1997, est devenue après leur disparition le siège de la Fondation Marta Pan et André </a:t>
            </a:r>
            <a:r>
              <a:rPr lang="fr-FR" sz="2200" dirty="0" err="1" smtClean="0"/>
              <a:t>Wogenscky</a:t>
            </a:r>
            <a:r>
              <a:rPr lang="fr-FR" sz="2200" dirty="0" smtClean="0"/>
              <a:t>.</a:t>
            </a:r>
          </a:p>
          <a:p>
            <a:endParaRPr lang="fr-FR" dirty="0"/>
          </a:p>
        </p:txBody>
      </p:sp>
      <p:pic>
        <p:nvPicPr>
          <p:cNvPr id="4" name="Image 3" descr="2016maisonpan.jpg"/>
          <p:cNvPicPr>
            <a:picLocks noChangeAspect="1"/>
          </p:cNvPicPr>
          <p:nvPr/>
        </p:nvPicPr>
        <p:blipFill>
          <a:blip r:embed="rId2" cstate="screen"/>
          <a:stretch>
            <a:fillRect/>
          </a:stretch>
        </p:blipFill>
        <p:spPr>
          <a:xfrm>
            <a:off x="6300192" y="908720"/>
            <a:ext cx="1512168" cy="1512168"/>
          </a:xfrm>
          <a:prstGeom prst="rect">
            <a:avLst/>
          </a:prstGeo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134</a:t>
            </a:fld>
            <a:endParaRPr lang="fr-FR"/>
          </a:p>
        </p:txBody>
      </p:sp>
      <p:pic>
        <p:nvPicPr>
          <p:cNvPr id="7" name="Image 6" descr="disques pan.jpg"/>
          <p:cNvPicPr>
            <a:picLocks noChangeAspect="1"/>
          </p:cNvPicPr>
          <p:nvPr/>
        </p:nvPicPr>
        <p:blipFill>
          <a:blip r:embed="rId3" cstate="screen"/>
          <a:stretch>
            <a:fillRect/>
          </a:stretch>
        </p:blipFill>
        <p:spPr>
          <a:xfrm>
            <a:off x="516464" y="980728"/>
            <a:ext cx="1738730" cy="1296144"/>
          </a:xfrm>
          <a:prstGeom prst="rect">
            <a:avLst/>
          </a:prstGeom>
        </p:spPr>
      </p:pic>
      <p:pic>
        <p:nvPicPr>
          <p:cNvPr id="8" name="Image 7" descr="perspective pan.jpg"/>
          <p:cNvPicPr>
            <a:picLocks noChangeAspect="1"/>
          </p:cNvPicPr>
          <p:nvPr/>
        </p:nvPicPr>
        <p:blipFill>
          <a:blip r:embed="rId4" cstate="screen"/>
          <a:stretch>
            <a:fillRect/>
          </a:stretch>
        </p:blipFill>
        <p:spPr>
          <a:xfrm>
            <a:off x="3077675" y="908720"/>
            <a:ext cx="2070389" cy="1368152"/>
          </a:xfrm>
          <a:prstGeom prst="rect">
            <a:avLst/>
          </a:prstGeom>
        </p:spPr>
      </p:pic>
      <p:sp>
        <p:nvSpPr>
          <p:cNvPr id="9" name="Rectangle 8"/>
          <p:cNvSpPr/>
          <p:nvPr/>
        </p:nvSpPr>
        <p:spPr>
          <a:xfrm>
            <a:off x="2267744" y="1772816"/>
            <a:ext cx="300082" cy="369332"/>
          </a:xfrm>
          <a:prstGeom prst="rect">
            <a:avLst/>
          </a:prstGeom>
        </p:spPr>
        <p:txBody>
          <a:bodyPr wrap="none">
            <a:spAutoFit/>
          </a:bodyPr>
          <a:lstStyle/>
          <a:p>
            <a:r>
              <a:rPr lang="fr-FR" dirty="0" smtClean="0">
                <a:solidFill>
                  <a:srgbClr val="00B050"/>
                </a:solidFill>
              </a:rPr>
              <a:t>*</a:t>
            </a:r>
            <a:endParaRPr lang="fr-FR" dirty="0">
              <a:solidFill>
                <a:srgbClr val="00B050"/>
              </a:solidFill>
            </a:endParaRPr>
          </a:p>
        </p:txBody>
      </p:sp>
      <p:sp>
        <p:nvSpPr>
          <p:cNvPr id="10" name="Rectangle 9"/>
          <p:cNvSpPr/>
          <p:nvPr/>
        </p:nvSpPr>
        <p:spPr>
          <a:xfrm>
            <a:off x="5148064" y="1772816"/>
            <a:ext cx="415498" cy="369332"/>
          </a:xfrm>
          <a:prstGeom prst="rect">
            <a:avLst/>
          </a:prstGeom>
        </p:spPr>
        <p:txBody>
          <a:bodyPr wrap="none">
            <a:spAutoFit/>
          </a:bodyPr>
          <a:lstStyle/>
          <a:p>
            <a:r>
              <a:rPr lang="fr-FR" dirty="0" smtClean="0">
                <a:solidFill>
                  <a:srgbClr val="00B050"/>
                </a:solidFill>
              </a:rPr>
              <a:t>**</a:t>
            </a:r>
            <a:endParaRPr lang="fr-FR" dirty="0">
              <a:solidFill>
                <a:srgbClr val="00B050"/>
              </a:solidFill>
            </a:endParaRPr>
          </a:p>
        </p:txBody>
      </p:sp>
      <p:sp>
        <p:nvSpPr>
          <p:cNvPr id="11" name="Rectangle 10"/>
          <p:cNvSpPr/>
          <p:nvPr/>
        </p:nvSpPr>
        <p:spPr>
          <a:xfrm>
            <a:off x="7884368" y="1772816"/>
            <a:ext cx="530915" cy="369332"/>
          </a:xfrm>
          <a:prstGeom prst="rect">
            <a:avLst/>
          </a:prstGeom>
        </p:spPr>
        <p:txBody>
          <a:bodyPr wrap="none">
            <a:spAutoFit/>
          </a:bodyPr>
          <a:lstStyle/>
          <a:p>
            <a:r>
              <a:rPr lang="fr-FR" dirty="0" smtClean="0">
                <a:solidFill>
                  <a:srgbClr val="00B050"/>
                </a:solidFill>
              </a:rPr>
              <a:t>***</a:t>
            </a:r>
            <a:endParaRPr lang="fr-FR" dirty="0">
              <a:solidFill>
                <a:srgbClr val="00B050"/>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850106"/>
          </a:xfrm>
        </p:spPr>
        <p:txBody>
          <a:bodyPr>
            <a:noAutofit/>
          </a:bodyPr>
          <a:lstStyle/>
          <a:p>
            <a:r>
              <a:rPr lang="fr-FR" sz="2000" dirty="0" smtClean="0"/>
              <a:t>Maison de Marta Pan et André </a:t>
            </a:r>
            <a:r>
              <a:rPr lang="fr-FR" sz="2000" dirty="0" err="1" smtClean="0"/>
              <a:t>Wogenscky</a:t>
            </a:r>
            <a:r>
              <a:rPr lang="fr-FR" sz="2000" dirty="0" smtClean="0"/>
              <a:t> en 1952-1954 </a:t>
            </a:r>
            <a:br>
              <a:rPr lang="fr-FR" sz="2000" dirty="0" smtClean="0"/>
            </a:br>
            <a:r>
              <a:rPr lang="fr-FR" sz="2000" dirty="0" smtClean="0"/>
              <a:t>(80 avenue G. Leclerc)</a:t>
            </a:r>
            <a:endParaRPr lang="fr-FR" sz="20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135</a:t>
            </a:fld>
            <a:endParaRPr lang="fr-FR"/>
          </a:p>
        </p:txBody>
      </p:sp>
      <p:pic>
        <p:nvPicPr>
          <p:cNvPr id="8" name="Espace réservé du contenu 7" descr="maison marta pan.jpg"/>
          <p:cNvPicPr>
            <a:picLocks noGrp="1" noChangeAspect="1"/>
          </p:cNvPicPr>
          <p:nvPr>
            <p:ph idx="1"/>
          </p:nvPr>
        </p:nvPicPr>
        <p:blipFill>
          <a:blip r:embed="rId2" cstate="screen"/>
          <a:stretch>
            <a:fillRect/>
          </a:stretch>
        </p:blipFill>
        <p:spPr>
          <a:xfrm>
            <a:off x="323528" y="1268760"/>
            <a:ext cx="4248472" cy="3158031"/>
          </a:xfrm>
        </p:spPr>
      </p:pic>
      <p:pic>
        <p:nvPicPr>
          <p:cNvPr id="9" name="Image 8" descr="marta pan 2.jpg"/>
          <p:cNvPicPr>
            <a:picLocks noChangeAspect="1"/>
          </p:cNvPicPr>
          <p:nvPr/>
        </p:nvPicPr>
        <p:blipFill>
          <a:blip r:embed="rId3" cstate="screen"/>
          <a:stretch>
            <a:fillRect/>
          </a:stretch>
        </p:blipFill>
        <p:spPr>
          <a:xfrm>
            <a:off x="5148064" y="1196752"/>
            <a:ext cx="3123728" cy="3123728"/>
          </a:xfrm>
          <a:prstGeom prst="rect">
            <a:avLst/>
          </a:prstGeom>
        </p:spPr>
      </p:pic>
      <p:pic>
        <p:nvPicPr>
          <p:cNvPr id="10" name="Image 9" descr="marta pan 3.jpg"/>
          <p:cNvPicPr>
            <a:picLocks noChangeAspect="1"/>
          </p:cNvPicPr>
          <p:nvPr/>
        </p:nvPicPr>
        <p:blipFill>
          <a:blip r:embed="rId4" cstate="screen"/>
          <a:stretch>
            <a:fillRect/>
          </a:stretch>
        </p:blipFill>
        <p:spPr>
          <a:xfrm>
            <a:off x="2771800" y="4293096"/>
            <a:ext cx="3744416" cy="2458833"/>
          </a:xfrm>
          <a:prstGeom prst="rect">
            <a:avLst/>
          </a:prstGeom>
        </p:spPr>
      </p:pic>
      <p:pic>
        <p:nvPicPr>
          <p:cNvPr id="11" name="Image 10" descr="visage pan.jpg"/>
          <p:cNvPicPr>
            <a:picLocks noChangeAspect="1"/>
          </p:cNvPicPr>
          <p:nvPr/>
        </p:nvPicPr>
        <p:blipFill>
          <a:blip r:embed="rId5" cstate="screen"/>
          <a:stretch>
            <a:fillRect/>
          </a:stretch>
        </p:blipFill>
        <p:spPr>
          <a:xfrm>
            <a:off x="467544" y="4581128"/>
            <a:ext cx="2011652" cy="1584176"/>
          </a:xfrm>
          <a:prstGeom prst="rect">
            <a:avLst/>
          </a:prstGeom>
        </p:spPr>
      </p:pic>
      <p:pic>
        <p:nvPicPr>
          <p:cNvPr id="12" name="Image 11" descr="Wogensckyandre.png"/>
          <p:cNvPicPr>
            <a:picLocks noChangeAspect="1"/>
          </p:cNvPicPr>
          <p:nvPr/>
        </p:nvPicPr>
        <p:blipFill>
          <a:blip r:embed="rId6" cstate="screen"/>
          <a:stretch>
            <a:fillRect/>
          </a:stretch>
        </p:blipFill>
        <p:spPr>
          <a:xfrm>
            <a:off x="6588224" y="4509120"/>
            <a:ext cx="1944216" cy="1577806"/>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4000" dirty="0" smtClean="0"/>
              <a:t>St Rémy en couleur</a:t>
            </a:r>
            <a:endParaRPr lang="fr-FR" sz="4000" dirty="0"/>
          </a:p>
        </p:txBody>
      </p:sp>
      <p:pic>
        <p:nvPicPr>
          <p:cNvPr id="5" name="Espace réservé du contenu 4" descr="chateau coubertin maison repos SKF l yvette à Sargis les écoles.jpg"/>
          <p:cNvPicPr>
            <a:picLocks noGrp="1" noChangeAspect="1"/>
          </p:cNvPicPr>
          <p:nvPr>
            <p:ph idx="1"/>
          </p:nvPr>
        </p:nvPicPr>
        <p:blipFill>
          <a:blip r:embed="rId2" cstate="screen"/>
          <a:stretch>
            <a:fillRect/>
          </a:stretch>
        </p:blipFill>
        <p:spPr>
          <a:xfrm>
            <a:off x="755576" y="1124744"/>
            <a:ext cx="7632848" cy="5413774"/>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136</a:t>
            </a:fld>
            <a:endParaRPr lang="fr-F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3200" dirty="0" smtClean="0"/>
              <a:t>Vue aérienne du centre en couleur</a:t>
            </a:r>
            <a:endParaRPr lang="fr-FR" sz="3200" dirty="0"/>
          </a:p>
        </p:txBody>
      </p:sp>
      <p:pic>
        <p:nvPicPr>
          <p:cNvPr id="4" name="Espace réservé du contenu 3" descr="le centre couleur.jpg"/>
          <p:cNvPicPr>
            <a:picLocks noGrp="1" noChangeAspect="1"/>
          </p:cNvPicPr>
          <p:nvPr>
            <p:ph idx="1"/>
          </p:nvPr>
        </p:nvPicPr>
        <p:blipFill>
          <a:blip r:embed="rId2" cstate="screen"/>
          <a:stretch>
            <a:fillRect/>
          </a:stretch>
        </p:blipFill>
        <p:spPr>
          <a:xfrm>
            <a:off x="595021" y="1052736"/>
            <a:ext cx="7721395" cy="5476578"/>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137</a:t>
            </a:fld>
            <a:endParaRPr lang="fr-F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852936"/>
            <a:ext cx="8229600" cy="748680"/>
          </a:xfrm>
        </p:spPr>
        <p:txBody>
          <a:bodyPr/>
          <a:lstStyle/>
          <a:p>
            <a:pPr algn="ctr">
              <a:buNone/>
            </a:pPr>
            <a:r>
              <a:rPr lang="fr-FR" dirty="0" smtClean="0"/>
              <a:t>Aux alentours</a:t>
            </a: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138</a:t>
            </a:fld>
            <a:endParaRPr lang="fr-F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FR" sz="2800" dirty="0" smtClean="0"/>
              <a:t>Cueillette de fraises - 1906</a:t>
            </a:r>
            <a:endParaRPr lang="fr-FR" sz="2800" dirty="0"/>
          </a:p>
        </p:txBody>
      </p:sp>
      <p:pic>
        <p:nvPicPr>
          <p:cNvPr id="4" name="Espace réservé du contenu 3" descr="cueillette fraises 1906.jpg"/>
          <p:cNvPicPr>
            <a:picLocks noGrp="1" noChangeAspect="1"/>
          </p:cNvPicPr>
          <p:nvPr>
            <p:ph idx="1"/>
          </p:nvPr>
        </p:nvPicPr>
        <p:blipFill>
          <a:blip r:embed="rId2" cstate="screen"/>
          <a:stretch>
            <a:fillRect/>
          </a:stretch>
        </p:blipFill>
        <p:spPr>
          <a:xfrm>
            <a:off x="1115616" y="1556792"/>
            <a:ext cx="6860718" cy="4525963"/>
          </a:xfrm>
        </p:spPr>
      </p:pic>
      <p:sp>
        <p:nvSpPr>
          <p:cNvPr id="5" name="ZoneTexte 4"/>
          <p:cNvSpPr txBox="1"/>
          <p:nvPr/>
        </p:nvSpPr>
        <p:spPr>
          <a:xfrm>
            <a:off x="395536" y="764704"/>
            <a:ext cx="8208912" cy="830997"/>
          </a:xfrm>
          <a:prstGeom prst="rect">
            <a:avLst/>
          </a:prstGeom>
          <a:noFill/>
        </p:spPr>
        <p:txBody>
          <a:bodyPr wrap="square" rtlCol="0">
            <a:spAutoFit/>
          </a:bodyPr>
          <a:lstStyle/>
          <a:p>
            <a:r>
              <a:rPr lang="fr-FR" sz="1600" dirty="0" smtClean="0"/>
              <a:t>Les habitants cultivaient des céréales, betteraves fourragères, pommes de terre. Les prairies naturelles étaient dans la vallée. Quelques terres situées sur les pentes longtemps  incultes et boisées ont été plantées de fraisiers.</a:t>
            </a:r>
            <a:endParaRPr lang="fr-FR" sz="1600" dirty="0"/>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139</a:t>
            </a:fld>
            <a:endParaRPr lang="fr-FR"/>
          </a:p>
        </p:txBody>
      </p:sp>
      <p:sp>
        <p:nvSpPr>
          <p:cNvPr id="7" name="ZoneTexte 6"/>
          <p:cNvSpPr txBox="1"/>
          <p:nvPr/>
        </p:nvSpPr>
        <p:spPr>
          <a:xfrm>
            <a:off x="323528" y="5503783"/>
            <a:ext cx="8424936" cy="1354217"/>
          </a:xfrm>
          <a:prstGeom prst="rect">
            <a:avLst/>
          </a:prstGeom>
          <a:solidFill>
            <a:schemeClr val="bg1">
              <a:lumMod val="85000"/>
            </a:schemeClr>
          </a:solidFill>
        </p:spPr>
        <p:txBody>
          <a:bodyPr wrap="square" rtlCol="0">
            <a:spAutoFit/>
          </a:bodyPr>
          <a:lstStyle/>
          <a:p>
            <a:r>
              <a:rPr lang="fr-FR" sz="1600" dirty="0" smtClean="0"/>
              <a:t>Trafic de la gare de St Rémy : poids </a:t>
            </a:r>
            <a:r>
              <a:rPr lang="fr-FR" sz="1600" dirty="0" smtClean="0"/>
              <a:t>des marchandises transportées : 2700 tonnes/an. Les trains convoyaient le grès extrait des carrières et les pierres de meulière destinées à paver les rues de Paris, mais aussi les denrées périssables, comme les fraises qui, en saison, étaient expédiées vers Paris par wagons entiers. Cueillies dans la vallée de St Rémy, elles étaient vendues le lendemain aux halles</a:t>
            </a:r>
            <a:r>
              <a:rPr lang="fr-FR" dirty="0" smtClean="0"/>
              <a:t>.</a:t>
            </a:r>
            <a:endParaRPr lang="fr-FR"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Route vers La Ferme de Coubertin – </a:t>
            </a:r>
            <a:br>
              <a:rPr lang="fr-FR" sz="2800" dirty="0" smtClean="0"/>
            </a:br>
            <a:r>
              <a:rPr lang="fr-FR" sz="2800" dirty="0" smtClean="0"/>
              <a:t>Château de Montgomery</a:t>
            </a:r>
            <a:endParaRPr lang="fr-FR" sz="2800" dirty="0"/>
          </a:p>
        </p:txBody>
      </p:sp>
      <p:pic>
        <p:nvPicPr>
          <p:cNvPr id="4" name="Espace réservé du contenu 3" descr="vers Chevreuse Chateau Montgomery.jpg"/>
          <p:cNvPicPr>
            <a:picLocks noGrp="1" noChangeAspect="1"/>
          </p:cNvPicPr>
          <p:nvPr>
            <p:ph idx="1"/>
          </p:nvPr>
        </p:nvPicPr>
        <p:blipFill>
          <a:blip r:embed="rId2" cstate="screen"/>
          <a:stretch>
            <a:fillRect/>
          </a:stretch>
        </p:blipFill>
        <p:spPr>
          <a:xfrm>
            <a:off x="1008249" y="1600200"/>
            <a:ext cx="7127501" cy="4525963"/>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14</a:t>
            </a:fld>
            <a:endParaRPr lang="fr-F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2800" dirty="0" smtClean="0"/>
              <a:t>Ancienne blanchisserie - Courcelles</a:t>
            </a:r>
            <a:endParaRPr lang="fr-FR" sz="2800" dirty="0"/>
          </a:p>
        </p:txBody>
      </p:sp>
      <p:pic>
        <p:nvPicPr>
          <p:cNvPr id="1026" name="Picture 2"/>
          <p:cNvPicPr>
            <a:picLocks noGrp="1" noChangeAspect="1" noChangeArrowheads="1"/>
          </p:cNvPicPr>
          <p:nvPr>
            <p:ph idx="1"/>
          </p:nvPr>
        </p:nvPicPr>
        <p:blipFill>
          <a:blip r:embed="rId2" cstate="screen"/>
          <a:srcRect/>
          <a:stretch>
            <a:fillRect/>
          </a:stretch>
        </p:blipFill>
        <p:spPr bwMode="auto">
          <a:xfrm>
            <a:off x="395536" y="908720"/>
            <a:ext cx="2962697" cy="4525963"/>
          </a:xfrm>
          <a:prstGeom prst="rect">
            <a:avLst/>
          </a:prstGeom>
          <a:noFill/>
          <a:ln w="9525">
            <a:noFill/>
            <a:miter lim="800000"/>
            <a:headEnd/>
            <a:tailEnd/>
          </a:ln>
        </p:spPr>
      </p:pic>
      <p:sp>
        <p:nvSpPr>
          <p:cNvPr id="7" name="ZoneTexte 6"/>
          <p:cNvSpPr txBox="1"/>
          <p:nvPr/>
        </p:nvSpPr>
        <p:spPr>
          <a:xfrm>
            <a:off x="3635896" y="764704"/>
            <a:ext cx="4968552" cy="2031325"/>
          </a:xfrm>
          <a:prstGeom prst="rect">
            <a:avLst/>
          </a:prstGeom>
          <a:noFill/>
        </p:spPr>
        <p:txBody>
          <a:bodyPr wrap="square" rtlCol="0">
            <a:spAutoFit/>
          </a:bodyPr>
          <a:lstStyle/>
          <a:p>
            <a:r>
              <a:rPr lang="fr-FR" dirty="0" smtClean="0"/>
              <a:t>Route de Paris, au lieu dit La </a:t>
            </a:r>
            <a:r>
              <a:rPr lang="fr-FR" dirty="0" err="1" smtClean="0"/>
              <a:t>Malmousse</a:t>
            </a:r>
            <a:r>
              <a:rPr lang="fr-FR" dirty="0" smtClean="0"/>
              <a:t>, la cheminée de l’ancienne blanchisserie, encore visible de la rue de Paris, témoigne d’une activité liée à la rivière. </a:t>
            </a:r>
          </a:p>
          <a:p>
            <a:r>
              <a:rPr lang="fr-FR" dirty="0" smtClean="0"/>
              <a:t>Elle a fonctionné jusqu’en 1902.</a:t>
            </a:r>
          </a:p>
          <a:p>
            <a:r>
              <a:rPr lang="fr-FR" dirty="0" smtClean="0"/>
              <a:t>Elle est visible et conservée à l’arrière des logements actuellement en cours de construction.</a:t>
            </a:r>
            <a:endParaRPr lang="fr-FR"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140</a:t>
            </a:fld>
            <a:endParaRPr lang="fr-FR"/>
          </a:p>
        </p:txBody>
      </p:sp>
      <p:pic>
        <p:nvPicPr>
          <p:cNvPr id="6" name="Image 5" descr="l-Yvette-sous-la-Route-de-Courcelle près blanchisserie.jpg"/>
          <p:cNvPicPr>
            <a:picLocks noChangeAspect="1"/>
          </p:cNvPicPr>
          <p:nvPr/>
        </p:nvPicPr>
        <p:blipFill>
          <a:blip r:embed="rId3" cstate="screen"/>
          <a:stretch>
            <a:fillRect/>
          </a:stretch>
        </p:blipFill>
        <p:spPr>
          <a:xfrm>
            <a:off x="3465576" y="2780928"/>
            <a:ext cx="5678424" cy="3538728"/>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640960" cy="418058"/>
          </a:xfrm>
        </p:spPr>
        <p:txBody>
          <a:bodyPr>
            <a:noAutofit/>
          </a:bodyPr>
          <a:lstStyle/>
          <a:p>
            <a:r>
              <a:rPr lang="fr-FR" sz="2400" dirty="0" smtClean="0"/>
              <a:t>St Forget – 1910 – Usine Sylvestre - bouclerie</a:t>
            </a:r>
            <a:endParaRPr lang="fr-FR" sz="2400" dirty="0"/>
          </a:p>
        </p:txBody>
      </p:sp>
      <p:pic>
        <p:nvPicPr>
          <p:cNvPr id="4" name="Espace réservé du contenu 3" descr="archives_visio_121-1-img.jpg_img.jpg"/>
          <p:cNvPicPr>
            <a:picLocks noGrp="1" noChangeAspect="1"/>
          </p:cNvPicPr>
          <p:nvPr>
            <p:ph idx="1"/>
          </p:nvPr>
        </p:nvPicPr>
        <p:blipFill>
          <a:blip r:embed="rId2" cstate="screen"/>
          <a:stretch>
            <a:fillRect/>
          </a:stretch>
        </p:blipFill>
        <p:spPr>
          <a:xfrm>
            <a:off x="827584" y="836712"/>
            <a:ext cx="7016997" cy="4525963"/>
          </a:xfrm>
        </p:spPr>
      </p:pic>
      <p:sp>
        <p:nvSpPr>
          <p:cNvPr id="5" name="Rectangle 4"/>
          <p:cNvSpPr/>
          <p:nvPr/>
        </p:nvSpPr>
        <p:spPr>
          <a:xfrm>
            <a:off x="323528" y="5301208"/>
            <a:ext cx="8280920" cy="1200329"/>
          </a:xfrm>
          <a:prstGeom prst="rect">
            <a:avLst/>
          </a:prstGeom>
        </p:spPr>
        <p:txBody>
          <a:bodyPr wrap="square">
            <a:spAutoFit/>
          </a:bodyPr>
          <a:lstStyle/>
          <a:p>
            <a:pPr>
              <a:buNone/>
            </a:pPr>
            <a:r>
              <a:rPr lang="fr-FR" dirty="0" smtClean="0"/>
              <a:t>Construite dans les bâtiments du moulin à Sous-Forêt, l’un des quatre anciens moulins à tan du village, l’usine Sylvestre, fondée au tournant du siècle, était une bouclerie, c’est-à-dire une manufacture spécialisée dans la fabrication de boucle de harnais, de ceintures, </a:t>
            </a:r>
            <a:r>
              <a:rPr lang="fr-FR" dirty="0" err="1" smtClean="0"/>
              <a:t>etc</a:t>
            </a:r>
            <a:r>
              <a:rPr lang="fr-FR" dirty="0" smtClean="0"/>
              <a:t>….</a:t>
            </a:r>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141</a:t>
            </a:fld>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15616" y="260649"/>
            <a:ext cx="6480720" cy="584775"/>
          </a:xfrm>
          <a:prstGeom prst="rect">
            <a:avLst/>
          </a:prstGeom>
          <a:noFill/>
        </p:spPr>
        <p:txBody>
          <a:bodyPr wrap="square" rtlCol="0">
            <a:spAutoFit/>
          </a:bodyPr>
          <a:lstStyle/>
          <a:p>
            <a:pPr algn="ctr"/>
            <a:r>
              <a:rPr lang="fr-FR" sz="3200" dirty="0" smtClean="0"/>
              <a:t>Route vers Chevreuse</a:t>
            </a:r>
            <a:endParaRPr lang="fr-FR" sz="3200" dirty="0"/>
          </a:p>
        </p:txBody>
      </p:sp>
      <p:pic>
        <p:nvPicPr>
          <p:cNvPr id="6" name="Image 5" descr="route de chevreuse 2.jpg"/>
          <p:cNvPicPr>
            <a:picLocks noChangeAspect="1"/>
          </p:cNvPicPr>
          <p:nvPr/>
        </p:nvPicPr>
        <p:blipFill>
          <a:blip r:embed="rId2" cstate="screen"/>
          <a:stretch>
            <a:fillRect/>
          </a:stretch>
        </p:blipFill>
        <p:spPr>
          <a:xfrm>
            <a:off x="4572000" y="3933056"/>
            <a:ext cx="4104456" cy="2667897"/>
          </a:xfrm>
          <a:prstGeom prst="rect">
            <a:avLst/>
          </a:prstGeom>
        </p:spPr>
      </p:pic>
      <p:sp>
        <p:nvSpPr>
          <p:cNvPr id="8" name="ZoneTexte 7"/>
          <p:cNvSpPr txBox="1"/>
          <p:nvPr/>
        </p:nvSpPr>
        <p:spPr>
          <a:xfrm>
            <a:off x="323528" y="4005064"/>
            <a:ext cx="1080120" cy="400110"/>
          </a:xfrm>
          <a:prstGeom prst="rect">
            <a:avLst/>
          </a:prstGeom>
          <a:noFill/>
        </p:spPr>
        <p:txBody>
          <a:bodyPr wrap="square" rtlCol="0">
            <a:spAutoFit/>
          </a:bodyPr>
          <a:lstStyle/>
          <a:p>
            <a:pPr algn="ctr"/>
            <a:r>
              <a:rPr lang="fr-FR" sz="2000" dirty="0" smtClean="0"/>
              <a:t>1900</a:t>
            </a:r>
            <a:endParaRPr lang="fr-FR" sz="2000" dirty="0"/>
          </a:p>
        </p:txBody>
      </p:sp>
      <p:sp>
        <p:nvSpPr>
          <p:cNvPr id="9" name="ZoneTexte 8"/>
          <p:cNvSpPr txBox="1"/>
          <p:nvPr/>
        </p:nvSpPr>
        <p:spPr>
          <a:xfrm>
            <a:off x="6372200" y="6165304"/>
            <a:ext cx="1152128" cy="400110"/>
          </a:xfrm>
          <a:prstGeom prst="rect">
            <a:avLst/>
          </a:prstGeom>
          <a:noFill/>
        </p:spPr>
        <p:txBody>
          <a:bodyPr wrap="square" rtlCol="0">
            <a:spAutoFit/>
          </a:bodyPr>
          <a:lstStyle/>
          <a:p>
            <a:pPr algn="ctr"/>
            <a:r>
              <a:rPr lang="fr-FR" sz="2000" dirty="0" smtClean="0"/>
              <a:t>1923</a:t>
            </a:r>
            <a:endParaRPr lang="fr-FR" sz="2000" dirty="0"/>
          </a:p>
        </p:txBody>
      </p:sp>
      <p:sp>
        <p:nvSpPr>
          <p:cNvPr id="11" name="Espace réservé du numéro de diapositive 10"/>
          <p:cNvSpPr>
            <a:spLocks noGrp="1"/>
          </p:cNvSpPr>
          <p:nvPr>
            <p:ph type="sldNum" sz="quarter" idx="12"/>
          </p:nvPr>
        </p:nvSpPr>
        <p:spPr/>
        <p:txBody>
          <a:bodyPr/>
          <a:lstStyle/>
          <a:p>
            <a:fld id="{0581B432-3E76-4D52-A67F-78025513B3D8}" type="slidenum">
              <a:rPr lang="fr-FR" smtClean="0"/>
              <a:pPr/>
              <a:t>15</a:t>
            </a:fld>
            <a:endParaRPr lang="fr-FR"/>
          </a:p>
        </p:txBody>
      </p:sp>
      <p:pic>
        <p:nvPicPr>
          <p:cNvPr id="14" name="Image 13" descr="route chevreuse2.jpg"/>
          <p:cNvPicPr>
            <a:picLocks noChangeAspect="1"/>
          </p:cNvPicPr>
          <p:nvPr/>
        </p:nvPicPr>
        <p:blipFill>
          <a:blip r:embed="rId3" cstate="screen"/>
          <a:stretch>
            <a:fillRect/>
          </a:stretch>
        </p:blipFill>
        <p:spPr>
          <a:xfrm>
            <a:off x="179512" y="1052736"/>
            <a:ext cx="4264947" cy="3000572"/>
          </a:xfrm>
          <a:prstGeom prst="rect">
            <a:avLst/>
          </a:prstGeom>
        </p:spPr>
      </p:pic>
      <p:pic>
        <p:nvPicPr>
          <p:cNvPr id="15" name="Image 14" descr="route chevreuse3.jpg"/>
          <p:cNvPicPr>
            <a:picLocks noChangeAspect="1"/>
          </p:cNvPicPr>
          <p:nvPr/>
        </p:nvPicPr>
        <p:blipFill>
          <a:blip r:embed="rId4" cstate="screen"/>
          <a:stretch>
            <a:fillRect/>
          </a:stretch>
        </p:blipFill>
        <p:spPr>
          <a:xfrm>
            <a:off x="4499992" y="908720"/>
            <a:ext cx="4392488" cy="3108244"/>
          </a:xfrm>
          <a:prstGeom prst="rect">
            <a:avLst/>
          </a:prstGeom>
        </p:spPr>
      </p:pic>
      <p:pic>
        <p:nvPicPr>
          <p:cNvPr id="12" name="Image 11" descr="route chevreuse.jpg"/>
          <p:cNvPicPr>
            <a:picLocks noChangeAspect="1"/>
          </p:cNvPicPr>
          <p:nvPr/>
        </p:nvPicPr>
        <p:blipFill>
          <a:blip r:embed="rId5" cstate="screen"/>
          <a:stretch>
            <a:fillRect/>
          </a:stretch>
        </p:blipFill>
        <p:spPr>
          <a:xfrm>
            <a:off x="179512" y="3933056"/>
            <a:ext cx="4248472" cy="271117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Route de Chevreuse</a:t>
            </a:r>
            <a:endParaRPr lang="fr-FR" sz="3200" dirty="0"/>
          </a:p>
        </p:txBody>
      </p:sp>
      <p:pic>
        <p:nvPicPr>
          <p:cNvPr id="4" name="Espace réservé du contenu 3" descr="route de chevreuse.jpg"/>
          <p:cNvPicPr>
            <a:picLocks noGrp="1" noChangeAspect="1"/>
          </p:cNvPicPr>
          <p:nvPr>
            <p:ph idx="1"/>
          </p:nvPr>
        </p:nvPicPr>
        <p:blipFill>
          <a:blip r:embed="rId2" cstate="screen"/>
          <a:stretch>
            <a:fillRect/>
          </a:stretch>
        </p:blipFill>
        <p:spPr>
          <a:xfrm>
            <a:off x="971600" y="1052736"/>
            <a:ext cx="7131992" cy="4754661"/>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16</a:t>
            </a:fld>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Route de Versailles et le Château de </a:t>
            </a:r>
            <a:r>
              <a:rPr lang="fr-FR" sz="3200" dirty="0" err="1" smtClean="0"/>
              <a:t>Beauplan</a:t>
            </a:r>
            <a:r>
              <a:rPr lang="fr-FR" sz="3200" dirty="0" smtClean="0"/>
              <a:t> sur la colline</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17</a:t>
            </a:fld>
            <a:endParaRPr lang="fr-FR"/>
          </a:p>
        </p:txBody>
      </p:sp>
      <p:pic>
        <p:nvPicPr>
          <p:cNvPr id="5" name="Espace réservé du contenu 4" descr="route versailles 2.jpg"/>
          <p:cNvPicPr>
            <a:picLocks noGrp="1" noChangeAspect="1"/>
          </p:cNvPicPr>
          <p:nvPr>
            <p:ph idx="1"/>
          </p:nvPr>
        </p:nvPicPr>
        <p:blipFill>
          <a:blip r:embed="rId2" cstate="screen"/>
          <a:stretch>
            <a:fillRect/>
          </a:stretch>
        </p:blipFill>
        <p:spPr>
          <a:xfrm>
            <a:off x="965878" y="1628800"/>
            <a:ext cx="6990497" cy="433136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260649"/>
            <a:ext cx="8064896" cy="584775"/>
          </a:xfrm>
          <a:prstGeom prst="rect">
            <a:avLst/>
          </a:prstGeom>
          <a:noFill/>
        </p:spPr>
        <p:txBody>
          <a:bodyPr wrap="square" rtlCol="0">
            <a:spAutoFit/>
          </a:bodyPr>
          <a:lstStyle/>
          <a:p>
            <a:pPr algn="ctr"/>
            <a:r>
              <a:rPr lang="fr-FR" sz="3200" dirty="0" smtClean="0"/>
              <a:t>Route de Courcelles – entrée de Bourg-Neuf</a:t>
            </a:r>
            <a:endParaRPr lang="fr-FR" sz="3200" dirty="0"/>
          </a:p>
        </p:txBody>
      </p:sp>
      <p:pic>
        <p:nvPicPr>
          <p:cNvPr id="5" name="Image 4" descr="route courcelles et bourg neuf.jpg"/>
          <p:cNvPicPr>
            <a:picLocks noChangeAspect="1"/>
          </p:cNvPicPr>
          <p:nvPr/>
        </p:nvPicPr>
        <p:blipFill>
          <a:blip r:embed="rId2" cstate="screen"/>
          <a:stretch>
            <a:fillRect/>
          </a:stretch>
        </p:blipFill>
        <p:spPr>
          <a:xfrm>
            <a:off x="755576" y="1242022"/>
            <a:ext cx="7744295" cy="5615978"/>
          </a:xfrm>
          <a:prstGeom prst="rect">
            <a:avLst/>
          </a:prstGeo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18</a:t>
            </a:fld>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La voiture de St Rémy à Chevreuse en 1900</a:t>
            </a:r>
            <a:endParaRPr lang="fr-FR" sz="32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19</a:t>
            </a:fld>
            <a:endParaRPr lang="fr-FR"/>
          </a:p>
        </p:txBody>
      </p:sp>
      <p:pic>
        <p:nvPicPr>
          <p:cNvPr id="7" name="Image 6" descr="de st rémy à chevreuse.jpg"/>
          <p:cNvPicPr>
            <a:picLocks noChangeAspect="1"/>
          </p:cNvPicPr>
          <p:nvPr/>
        </p:nvPicPr>
        <p:blipFill>
          <a:blip r:embed="rId2" cstate="screen"/>
          <a:stretch>
            <a:fillRect/>
          </a:stretch>
        </p:blipFill>
        <p:spPr>
          <a:xfrm>
            <a:off x="3995936" y="3411398"/>
            <a:ext cx="4824536" cy="3162751"/>
          </a:xfrm>
          <a:prstGeom prst="rect">
            <a:avLst/>
          </a:prstGeom>
        </p:spPr>
      </p:pic>
      <p:pic>
        <p:nvPicPr>
          <p:cNvPr id="6" name="Image 5" descr="239_001.jpg"/>
          <p:cNvPicPr>
            <a:picLocks noChangeAspect="1"/>
          </p:cNvPicPr>
          <p:nvPr/>
        </p:nvPicPr>
        <p:blipFill>
          <a:blip r:embed="rId3" cstate="screen"/>
          <a:stretch>
            <a:fillRect/>
          </a:stretch>
        </p:blipFill>
        <p:spPr>
          <a:xfrm>
            <a:off x="88418" y="1196753"/>
            <a:ext cx="4624126" cy="295232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564903"/>
            <a:ext cx="8229600" cy="1080121"/>
          </a:xfrm>
        </p:spPr>
        <p:txBody>
          <a:bodyPr>
            <a:normAutofit fontScale="40000" lnSpcReduction="20000"/>
          </a:bodyPr>
          <a:lstStyle/>
          <a:p>
            <a:pPr algn="ctr">
              <a:buNone/>
            </a:pPr>
            <a:endParaRPr lang="fr-FR" dirty="0" smtClean="0"/>
          </a:p>
          <a:p>
            <a:pPr algn="ctr">
              <a:buNone/>
            </a:pPr>
            <a:endParaRPr lang="fr-FR" dirty="0" smtClean="0"/>
          </a:p>
          <a:p>
            <a:pPr algn="ctr">
              <a:buNone/>
            </a:pPr>
            <a:r>
              <a:rPr lang="fr-FR" sz="8000" dirty="0" smtClean="0"/>
              <a:t>LE PANORAMA</a:t>
            </a:r>
            <a:endParaRPr lang="fr-FR" sz="80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2</a:t>
            </a:fld>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Entrée de St Rémy côté </a:t>
            </a:r>
            <a:r>
              <a:rPr lang="fr-FR" sz="3200" dirty="0" err="1" smtClean="0"/>
              <a:t>Gif</a:t>
            </a:r>
            <a:r>
              <a:rPr lang="fr-FR" sz="3200" dirty="0" smtClean="0"/>
              <a:t> sur Yvette</a:t>
            </a:r>
            <a:endParaRPr lang="fr-FR" sz="3200" dirty="0"/>
          </a:p>
        </p:txBody>
      </p:sp>
      <p:pic>
        <p:nvPicPr>
          <p:cNvPr id="5" name="Espace réservé du contenu 4" descr="COURCELLE 1.jpg"/>
          <p:cNvPicPr>
            <a:picLocks noGrp="1" noChangeAspect="1"/>
          </p:cNvPicPr>
          <p:nvPr>
            <p:ph idx="1"/>
          </p:nvPr>
        </p:nvPicPr>
        <p:blipFill>
          <a:blip r:embed="rId2" cstate="print"/>
          <a:stretch>
            <a:fillRect/>
          </a:stretch>
        </p:blipFill>
        <p:spPr>
          <a:xfrm>
            <a:off x="827584" y="1124744"/>
            <a:ext cx="7344816" cy="4632082"/>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20</a:t>
            </a:fld>
            <a:endParaRPr lang="fr-FR"/>
          </a:p>
        </p:txBody>
      </p:sp>
      <p:sp>
        <p:nvSpPr>
          <p:cNvPr id="6" name="ZoneTexte 5"/>
          <p:cNvSpPr txBox="1"/>
          <p:nvPr/>
        </p:nvSpPr>
        <p:spPr>
          <a:xfrm>
            <a:off x="611560" y="5733256"/>
            <a:ext cx="7704856" cy="923330"/>
          </a:xfrm>
          <a:prstGeom prst="rect">
            <a:avLst/>
          </a:prstGeom>
          <a:noFill/>
        </p:spPr>
        <p:txBody>
          <a:bodyPr wrap="square" rtlCol="0">
            <a:spAutoFit/>
          </a:bodyPr>
          <a:lstStyle/>
          <a:p>
            <a:r>
              <a:rPr lang="fr-FR" dirty="0" smtClean="0"/>
              <a:t>La maison à gauche correspond au 132 Avenue de Paris, démolie pour construire le Clos Rémi (où a eu lieu l’effondrement de la rue et de la pelleteuse le 25 avril 2018) et le chemin à droite mène au Domaine des 3 Clefs construit en 1988-89. </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ecole st lubin.jpg"/>
          <p:cNvPicPr>
            <a:picLocks noGrp="1" noChangeAspect="1"/>
          </p:cNvPicPr>
          <p:nvPr>
            <p:ph idx="1"/>
          </p:nvPr>
        </p:nvPicPr>
        <p:blipFill>
          <a:blip r:embed="rId2" cstate="screen"/>
          <a:stretch>
            <a:fillRect/>
          </a:stretch>
        </p:blipFill>
        <p:spPr>
          <a:xfrm>
            <a:off x="179512" y="764704"/>
            <a:ext cx="4451654" cy="3312368"/>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21</a:t>
            </a:fld>
            <a:endParaRPr lang="fr-FR"/>
          </a:p>
        </p:txBody>
      </p:sp>
      <p:pic>
        <p:nvPicPr>
          <p:cNvPr id="6" name="Image 5" descr="ecoles.jpg"/>
          <p:cNvPicPr>
            <a:picLocks noChangeAspect="1"/>
          </p:cNvPicPr>
          <p:nvPr/>
        </p:nvPicPr>
        <p:blipFill>
          <a:blip r:embed="rId3" cstate="screen"/>
          <a:stretch>
            <a:fillRect/>
          </a:stretch>
        </p:blipFill>
        <p:spPr>
          <a:xfrm>
            <a:off x="4283968" y="3501008"/>
            <a:ext cx="4536504" cy="3203570"/>
          </a:xfrm>
          <a:prstGeom prst="rect">
            <a:avLst/>
          </a:prstGeom>
        </p:spPr>
      </p:pic>
      <p:sp>
        <p:nvSpPr>
          <p:cNvPr id="7" name="ZoneTexte 6"/>
          <p:cNvSpPr txBox="1"/>
          <p:nvPr/>
        </p:nvSpPr>
        <p:spPr>
          <a:xfrm>
            <a:off x="251520" y="4149080"/>
            <a:ext cx="1656184" cy="369332"/>
          </a:xfrm>
          <a:prstGeom prst="rect">
            <a:avLst/>
          </a:prstGeom>
          <a:noFill/>
        </p:spPr>
        <p:txBody>
          <a:bodyPr wrap="square" rtlCol="0">
            <a:spAutoFit/>
          </a:bodyPr>
          <a:lstStyle/>
          <a:p>
            <a:r>
              <a:rPr lang="fr-FR" dirty="0" smtClean="0"/>
              <a:t>St Lubin</a:t>
            </a:r>
            <a:endParaRPr lang="fr-FR" dirty="0"/>
          </a:p>
        </p:txBody>
      </p:sp>
      <p:sp>
        <p:nvSpPr>
          <p:cNvPr id="8" name="ZoneTexte 7"/>
          <p:cNvSpPr txBox="1"/>
          <p:nvPr/>
        </p:nvSpPr>
        <p:spPr>
          <a:xfrm>
            <a:off x="6876256" y="3140968"/>
            <a:ext cx="1944216" cy="369332"/>
          </a:xfrm>
          <a:prstGeom prst="rect">
            <a:avLst/>
          </a:prstGeom>
          <a:noFill/>
        </p:spPr>
        <p:txBody>
          <a:bodyPr wrap="square" rtlCol="0">
            <a:spAutoFit/>
          </a:bodyPr>
          <a:lstStyle/>
          <a:p>
            <a:r>
              <a:rPr lang="fr-FR" dirty="0" smtClean="0"/>
              <a:t>Jean Jaurès</a:t>
            </a:r>
            <a:endParaRPr lang="fr-FR" dirty="0"/>
          </a:p>
        </p:txBody>
      </p:sp>
      <p:sp>
        <p:nvSpPr>
          <p:cNvPr id="9" name="Espace réservé du contenu 2"/>
          <p:cNvSpPr txBox="1">
            <a:spLocks/>
          </p:cNvSpPr>
          <p:nvPr/>
        </p:nvSpPr>
        <p:spPr>
          <a:xfrm>
            <a:off x="611560" y="188640"/>
            <a:ext cx="8229600" cy="54868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smtClean="0">
                <a:ln>
                  <a:noFill/>
                </a:ln>
                <a:solidFill>
                  <a:schemeClr val="tx1"/>
                </a:solidFill>
                <a:effectLst/>
                <a:uLnTx/>
                <a:uFillTx/>
                <a:latin typeface="+mn-lt"/>
                <a:ea typeface="+mn-ea"/>
                <a:cs typeface="+mn-cs"/>
              </a:rPr>
              <a:t>Les Ecoles</a:t>
            </a:r>
            <a:endParaRPr kumimoji="0" lang="fr-FR"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3068960"/>
            <a:ext cx="8229600" cy="676672"/>
          </a:xfrm>
        </p:spPr>
        <p:txBody>
          <a:bodyPr>
            <a:normAutofit fontScale="92500" lnSpcReduction="10000"/>
          </a:bodyPr>
          <a:lstStyle/>
          <a:p>
            <a:pPr algn="ctr">
              <a:buNone/>
            </a:pPr>
            <a:r>
              <a:rPr lang="fr-FR" sz="4400" dirty="0" smtClean="0"/>
              <a:t>LES FERMES</a:t>
            </a:r>
            <a:endParaRPr lang="fr-FR" sz="44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22</a:t>
            </a:fld>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a:bodyPr>
          <a:lstStyle/>
          <a:p>
            <a:r>
              <a:rPr lang="fr-FR" sz="2800" dirty="0" smtClean="0"/>
              <a:t>Ferme du Château de Coubertin - 1930</a:t>
            </a:r>
            <a:endParaRPr lang="fr-FR" sz="2800" dirty="0"/>
          </a:p>
        </p:txBody>
      </p:sp>
      <p:sp>
        <p:nvSpPr>
          <p:cNvPr id="5" name="ZoneTexte 4"/>
          <p:cNvSpPr txBox="1"/>
          <p:nvPr/>
        </p:nvSpPr>
        <p:spPr>
          <a:xfrm>
            <a:off x="4860032" y="908720"/>
            <a:ext cx="3960440" cy="4185761"/>
          </a:xfrm>
          <a:prstGeom prst="rect">
            <a:avLst/>
          </a:prstGeom>
          <a:noFill/>
        </p:spPr>
        <p:txBody>
          <a:bodyPr wrap="square" rtlCol="0">
            <a:spAutoFit/>
          </a:bodyPr>
          <a:lstStyle/>
          <a:p>
            <a:r>
              <a:rPr lang="fr-FR" sz="1400" dirty="0" smtClean="0"/>
              <a:t>Le domaine de Coubertin, d’une superficie totale de plus de cent hectares au début du XXème siècle, comprend, outre le château, le parc, les bois et la ferme avec son pigeonnier.</a:t>
            </a:r>
          </a:p>
          <a:p>
            <a:r>
              <a:rPr lang="fr-FR" sz="1400" dirty="0" smtClean="0"/>
              <a:t>C’est à partir de 1950 que la ferme se modernise avec l’installation de trayeuses électriques et le perfectionnement du matériel agricole. Exploitée par la famille </a:t>
            </a:r>
            <a:r>
              <a:rPr lang="fr-FR" sz="1400" dirty="0" err="1" smtClean="0"/>
              <a:t>Eeckout</a:t>
            </a:r>
            <a:r>
              <a:rPr lang="fr-FR" sz="1400" dirty="0" smtClean="0"/>
              <a:t> jusqu'en 1958, la ferme de Coubertin est reprise par une grande famille, les </a:t>
            </a:r>
            <a:r>
              <a:rPr lang="fr-FR" sz="1400" dirty="0" err="1" smtClean="0"/>
              <a:t>Gorisse</a:t>
            </a:r>
            <a:r>
              <a:rPr lang="fr-FR" sz="1400" dirty="0" smtClean="0"/>
              <a:t>, venue du nord de la France comme leurs prédécesseurs. André </a:t>
            </a:r>
            <a:r>
              <a:rPr lang="fr-FR" sz="1400" dirty="0" err="1" smtClean="0"/>
              <a:t>Catteau</a:t>
            </a:r>
            <a:r>
              <a:rPr lang="fr-FR" sz="1400" dirty="0" smtClean="0"/>
              <a:t> reprend l’exploitation en 1966 et depuis les deux générations de la famille fabriquent des produits fermiers (lait cru, fromage blanc, crème fraîche, yaourt, tomme, coulommiers, mimolette et un panel de fromages de chèvre).  Actuellement, la ferme pratique la vente de produits locaux et est très fréquentée par les citadins qui font découvrir les animaux, la traite des vaches à leurs enfants.</a:t>
            </a:r>
            <a:endParaRPr lang="fr-FR" sz="1400" dirty="0"/>
          </a:p>
        </p:txBody>
      </p:sp>
      <p:pic>
        <p:nvPicPr>
          <p:cNvPr id="6" name="Image 5" descr="1456044808.jpg"/>
          <p:cNvPicPr>
            <a:picLocks noChangeAspect="1"/>
          </p:cNvPicPr>
          <p:nvPr/>
        </p:nvPicPr>
        <p:blipFill>
          <a:blip r:embed="rId2" cstate="screen"/>
          <a:stretch>
            <a:fillRect/>
          </a:stretch>
        </p:blipFill>
        <p:spPr>
          <a:xfrm>
            <a:off x="611560" y="1484783"/>
            <a:ext cx="3960440" cy="2627599"/>
          </a:xfrm>
          <a:prstGeom prst="rect">
            <a:avLst/>
          </a:prstGeom>
        </p:spPr>
      </p:pic>
      <p:sp>
        <p:nvSpPr>
          <p:cNvPr id="7" name="ZoneTexte 6"/>
          <p:cNvSpPr txBox="1"/>
          <p:nvPr/>
        </p:nvSpPr>
        <p:spPr>
          <a:xfrm>
            <a:off x="5148064" y="5517232"/>
            <a:ext cx="3312368" cy="1169551"/>
          </a:xfrm>
          <a:prstGeom prst="rect">
            <a:avLst/>
          </a:prstGeom>
          <a:noFill/>
        </p:spPr>
        <p:txBody>
          <a:bodyPr wrap="square" rtlCol="0">
            <a:spAutoFit/>
          </a:bodyPr>
          <a:lstStyle/>
          <a:p>
            <a:r>
              <a:rPr lang="fr-FR" sz="1400" dirty="0" smtClean="0"/>
              <a:t>La toiture de ce pigeonnier est surmontée d'un clocheton qui permet l'envol des oiseaux. Il laisse en effet un espace de communication entre l'intérieur du colombier et l'extérieur.</a:t>
            </a:r>
            <a:endParaRPr lang="fr-FR" sz="1400" dirty="0"/>
          </a:p>
        </p:txBody>
      </p:sp>
      <p:pic>
        <p:nvPicPr>
          <p:cNvPr id="9" name="Espace réservé du contenu 8" descr="image (2).jpg"/>
          <p:cNvPicPr>
            <a:picLocks noGrp="1" noChangeAspect="1"/>
          </p:cNvPicPr>
          <p:nvPr>
            <p:ph idx="1"/>
          </p:nvPr>
        </p:nvPicPr>
        <p:blipFill>
          <a:blip r:embed="rId3" cstate="screen"/>
          <a:stretch>
            <a:fillRect/>
          </a:stretch>
        </p:blipFill>
        <p:spPr>
          <a:xfrm>
            <a:off x="683568" y="4293096"/>
            <a:ext cx="2792338" cy="2353542"/>
          </a:xfrm>
        </p:spPr>
      </p:pic>
      <p:sp>
        <p:nvSpPr>
          <p:cNvPr id="10" name="ZoneTexte 9"/>
          <p:cNvSpPr txBox="1"/>
          <p:nvPr/>
        </p:nvSpPr>
        <p:spPr>
          <a:xfrm>
            <a:off x="3491880" y="5445224"/>
            <a:ext cx="1656184" cy="646331"/>
          </a:xfrm>
          <a:prstGeom prst="rect">
            <a:avLst/>
          </a:prstGeom>
          <a:noFill/>
        </p:spPr>
        <p:txBody>
          <a:bodyPr wrap="square" rtlCol="0">
            <a:spAutoFit/>
          </a:bodyPr>
          <a:lstStyle/>
          <a:p>
            <a:r>
              <a:rPr lang="fr-FR" dirty="0" smtClean="0"/>
              <a:t>Colombier de Coubertin</a:t>
            </a:r>
            <a:endParaRPr lang="fr-FR" dirty="0"/>
          </a:p>
        </p:txBody>
      </p:sp>
      <p:sp>
        <p:nvSpPr>
          <p:cNvPr id="8" name="Espace réservé du numéro de diapositive 7"/>
          <p:cNvSpPr>
            <a:spLocks noGrp="1"/>
          </p:cNvSpPr>
          <p:nvPr>
            <p:ph type="sldNum" sz="quarter" idx="12"/>
          </p:nvPr>
        </p:nvSpPr>
        <p:spPr/>
        <p:txBody>
          <a:bodyPr/>
          <a:lstStyle/>
          <a:p>
            <a:fld id="{0581B432-3E76-4D52-A67F-78025513B3D8}" type="slidenum">
              <a:rPr lang="fr-FR" smtClean="0"/>
              <a:pPr/>
              <a:t>23</a:t>
            </a:fld>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Ferme d’</a:t>
            </a:r>
            <a:r>
              <a:rPr lang="fr-FR" sz="3200" dirty="0" err="1" smtClean="0"/>
              <a:t>Aigrefoin</a:t>
            </a:r>
            <a:endParaRPr lang="fr-FR" sz="3200" dirty="0"/>
          </a:p>
        </p:txBody>
      </p:sp>
      <p:pic>
        <p:nvPicPr>
          <p:cNvPr id="4" name="Espace réservé du contenu 3" descr="image (3).jpg"/>
          <p:cNvPicPr>
            <a:picLocks noGrp="1" noChangeAspect="1"/>
          </p:cNvPicPr>
          <p:nvPr>
            <p:ph idx="1"/>
          </p:nvPr>
        </p:nvPicPr>
        <p:blipFill>
          <a:blip r:embed="rId2" cstate="screen"/>
          <a:stretch>
            <a:fillRect/>
          </a:stretch>
        </p:blipFill>
        <p:spPr>
          <a:xfrm>
            <a:off x="395536" y="2132856"/>
            <a:ext cx="4024461" cy="2682974"/>
          </a:xfrm>
        </p:spPr>
      </p:pic>
      <p:sp>
        <p:nvSpPr>
          <p:cNvPr id="5" name="ZoneTexte 4"/>
          <p:cNvSpPr txBox="1"/>
          <p:nvPr/>
        </p:nvSpPr>
        <p:spPr>
          <a:xfrm>
            <a:off x="4427984" y="1196752"/>
            <a:ext cx="4392488" cy="5262979"/>
          </a:xfrm>
          <a:prstGeom prst="rect">
            <a:avLst/>
          </a:prstGeom>
          <a:noFill/>
        </p:spPr>
        <p:txBody>
          <a:bodyPr wrap="square" rtlCol="0">
            <a:spAutoFit/>
          </a:bodyPr>
          <a:lstStyle/>
          <a:p>
            <a:r>
              <a:rPr lang="fr-FR" sz="1600" dirty="0" smtClean="0"/>
              <a:t>Sa construction remonterait à 1632</a:t>
            </a:r>
            <a:r>
              <a:rPr lang="fr-FR" sz="1600" dirty="0" smtClean="0"/>
              <a:t>.</a:t>
            </a:r>
          </a:p>
          <a:p>
            <a:r>
              <a:rPr lang="fr-FR" sz="1600" dirty="0" smtClean="0"/>
              <a:t>Cette ancienne </a:t>
            </a:r>
            <a:r>
              <a:rPr lang="fr-FR" sz="1600" dirty="0" smtClean="0"/>
              <a:t>ferme </a:t>
            </a:r>
            <a:r>
              <a:rPr lang="fr-FR" sz="1600" dirty="0" smtClean="0"/>
              <a:t>fortifiée dans un espace de 4 hectares, </a:t>
            </a:r>
            <a:r>
              <a:rPr lang="fr-FR" sz="1600" dirty="0" smtClean="0"/>
              <a:t>en bordure de </a:t>
            </a:r>
            <a:r>
              <a:rPr lang="fr-FR" sz="1600" dirty="0" smtClean="0"/>
              <a:t>forêt accueille </a:t>
            </a:r>
            <a:endParaRPr lang="fr-FR" sz="1600" dirty="0" smtClean="0"/>
          </a:p>
          <a:p>
            <a:r>
              <a:rPr lang="fr-FR" sz="1600" dirty="0" smtClean="0"/>
              <a:t>L'Arche d'</a:t>
            </a:r>
            <a:r>
              <a:rPr lang="fr-FR" sz="1600" dirty="0" err="1" smtClean="0"/>
              <a:t>Aigrefoin</a:t>
            </a:r>
            <a:r>
              <a:rPr lang="fr-FR" sz="1600" dirty="0" smtClean="0"/>
              <a:t> </a:t>
            </a:r>
            <a:r>
              <a:rPr lang="fr-FR" sz="1600" dirty="0" smtClean="0"/>
              <a:t>ouverte </a:t>
            </a:r>
            <a:r>
              <a:rPr lang="fr-FR" sz="1600" dirty="0" smtClean="0"/>
              <a:t>en </a:t>
            </a:r>
            <a:r>
              <a:rPr lang="fr-FR" sz="1600" dirty="0" smtClean="0"/>
              <a:t>1981 :</a:t>
            </a:r>
          </a:p>
          <a:p>
            <a:pPr>
              <a:buFont typeface="Arial" pitchFamily="34" charset="0"/>
              <a:buChar char="•"/>
            </a:pPr>
            <a:r>
              <a:rPr lang="fr-FR" sz="1600" dirty="0" smtClean="0"/>
              <a:t> 24 </a:t>
            </a:r>
            <a:r>
              <a:rPr lang="fr-FR" sz="1600" dirty="0" smtClean="0"/>
              <a:t>personnes handicapées mentales </a:t>
            </a:r>
            <a:r>
              <a:rPr lang="fr-FR" sz="1600" dirty="0" smtClean="0"/>
              <a:t>s’y installent </a:t>
            </a:r>
            <a:r>
              <a:rPr lang="fr-FR" sz="1600" dirty="0" smtClean="0"/>
              <a:t>dans les trois foyers d'hébergement. Très rapidement aussi, des ateliers de travail </a:t>
            </a:r>
            <a:r>
              <a:rPr lang="fr-FR" sz="1600" dirty="0" smtClean="0"/>
              <a:t>démarrent </a:t>
            </a:r>
            <a:r>
              <a:rPr lang="fr-FR" sz="1600" dirty="0" smtClean="0"/>
              <a:t>pour accueillir les travailleurs des foyers et plusieurs externes</a:t>
            </a:r>
            <a:r>
              <a:rPr lang="fr-FR" sz="1600" dirty="0" smtClean="0"/>
              <a:t>.</a:t>
            </a:r>
          </a:p>
          <a:p>
            <a:r>
              <a:rPr lang="fr-FR" sz="1600" dirty="0" smtClean="0"/>
              <a:t>Aujourd’hui, la communauté </a:t>
            </a:r>
            <a:r>
              <a:rPr lang="fr-FR" sz="1600" dirty="0" smtClean="0"/>
              <a:t>accompagne </a:t>
            </a:r>
            <a:r>
              <a:rPr lang="fr-FR" sz="1600" dirty="0" smtClean="0"/>
              <a:t>:</a:t>
            </a:r>
          </a:p>
          <a:p>
            <a:pPr>
              <a:buFont typeface="Arial" pitchFamily="34" charset="0"/>
              <a:buChar char="•"/>
            </a:pPr>
            <a:r>
              <a:rPr lang="fr-FR" sz="1600" dirty="0" smtClean="0"/>
              <a:t> 43 </a:t>
            </a:r>
            <a:r>
              <a:rPr lang="fr-FR" sz="1600" dirty="0" smtClean="0"/>
              <a:t>personnes dans six foyers </a:t>
            </a:r>
            <a:r>
              <a:rPr lang="fr-FR" sz="1600" dirty="0" smtClean="0"/>
              <a:t>d’hébergement</a:t>
            </a:r>
            <a:endParaRPr lang="fr-FR" sz="1600" dirty="0" smtClean="0"/>
          </a:p>
          <a:p>
            <a:pPr>
              <a:buFont typeface="Arial" pitchFamily="34" charset="0"/>
              <a:buChar char="•"/>
            </a:pPr>
            <a:r>
              <a:rPr lang="fr-FR" sz="1600" dirty="0" smtClean="0"/>
              <a:t> 55 </a:t>
            </a:r>
            <a:r>
              <a:rPr lang="fr-FR" sz="1600" dirty="0" smtClean="0"/>
              <a:t>personnes au sein de l’ESAT </a:t>
            </a:r>
            <a:r>
              <a:rPr lang="fr-FR" sz="1600" dirty="0" smtClean="0"/>
              <a:t>dont </a:t>
            </a:r>
            <a:r>
              <a:rPr lang="fr-FR" sz="1600" dirty="0" smtClean="0"/>
              <a:t>18 externes. L’ESAT comprend 4 ateliers (les espaces verts, la sous-traitance, l’artisanat et le jardin maraicher) et une boutique pour vendre la production.</a:t>
            </a:r>
          </a:p>
          <a:p>
            <a:pPr>
              <a:buFont typeface="Arial" pitchFamily="34" charset="0"/>
              <a:buChar char="•"/>
            </a:pPr>
            <a:r>
              <a:rPr lang="fr-FR" sz="1600" dirty="0" smtClean="0"/>
              <a:t> 12 </a:t>
            </a:r>
            <a:r>
              <a:rPr lang="fr-FR" sz="1600" dirty="0" smtClean="0"/>
              <a:t>personnes, salariées à mi-temps à l’ESAT, au sein de la Section d’Adaptation spécialisée </a:t>
            </a:r>
            <a:r>
              <a:rPr lang="fr-FR" sz="1600" dirty="0" smtClean="0"/>
              <a:t>depuis </a:t>
            </a:r>
            <a:r>
              <a:rPr lang="fr-FR" sz="1600" dirty="0" smtClean="0"/>
              <a:t>1994. La SAS est un lieu de passage transitoire pour des travailleurs de l’ESAT qui présentent des difficultés temporaires d’intégration dans un travail </a:t>
            </a:r>
            <a:r>
              <a:rPr lang="fr-FR" sz="1600" dirty="0" smtClean="0"/>
              <a:t>productif.</a:t>
            </a:r>
            <a:endParaRPr lang="fr-FR" dirty="0"/>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24</a:t>
            </a:fld>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490066"/>
          </a:xfrm>
        </p:spPr>
        <p:txBody>
          <a:bodyPr>
            <a:normAutofit fontScale="90000"/>
          </a:bodyPr>
          <a:lstStyle/>
          <a:p>
            <a:r>
              <a:rPr lang="fr-FR" sz="2800" dirty="0" smtClean="0"/>
              <a:t>Ferme de </a:t>
            </a:r>
            <a:r>
              <a:rPr lang="fr-FR" sz="2800" dirty="0" err="1" smtClean="0"/>
              <a:t>Rhodon</a:t>
            </a:r>
            <a:r>
              <a:rPr lang="fr-FR" sz="2800" dirty="0" smtClean="0"/>
              <a:t> 1900 – vue d’ensemble</a:t>
            </a:r>
            <a:endParaRPr lang="fr-FR" sz="2800" dirty="0"/>
          </a:p>
        </p:txBody>
      </p:sp>
      <p:pic>
        <p:nvPicPr>
          <p:cNvPr id="4" name="Espace réservé du contenu 3" descr="ferme du rhodon.jpg"/>
          <p:cNvPicPr>
            <a:picLocks noGrp="1" noChangeAspect="1"/>
          </p:cNvPicPr>
          <p:nvPr>
            <p:ph idx="1"/>
          </p:nvPr>
        </p:nvPicPr>
        <p:blipFill>
          <a:blip r:embed="rId2" cstate="screen"/>
          <a:stretch>
            <a:fillRect/>
          </a:stretch>
        </p:blipFill>
        <p:spPr>
          <a:xfrm>
            <a:off x="179512" y="620688"/>
            <a:ext cx="5222224" cy="3273682"/>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25</a:t>
            </a:fld>
            <a:endParaRPr lang="fr-FR"/>
          </a:p>
        </p:txBody>
      </p:sp>
      <p:pic>
        <p:nvPicPr>
          <p:cNvPr id="6" name="Image 5" descr="954_001.jpg"/>
          <p:cNvPicPr>
            <a:picLocks noChangeAspect="1"/>
          </p:cNvPicPr>
          <p:nvPr/>
        </p:nvPicPr>
        <p:blipFill>
          <a:blip r:embed="rId3" cstate="screen"/>
          <a:stretch>
            <a:fillRect/>
          </a:stretch>
        </p:blipFill>
        <p:spPr>
          <a:xfrm>
            <a:off x="3635896" y="3431266"/>
            <a:ext cx="5295861" cy="3426734"/>
          </a:xfrm>
          <a:prstGeom prst="rect">
            <a:avLst/>
          </a:prstGeom>
        </p:spPr>
      </p:pic>
      <p:sp>
        <p:nvSpPr>
          <p:cNvPr id="7" name="ZoneTexte 6"/>
          <p:cNvSpPr txBox="1"/>
          <p:nvPr/>
        </p:nvSpPr>
        <p:spPr>
          <a:xfrm>
            <a:off x="395536" y="4941168"/>
            <a:ext cx="2880320" cy="923330"/>
          </a:xfrm>
          <a:prstGeom prst="rect">
            <a:avLst/>
          </a:prstGeom>
          <a:noFill/>
        </p:spPr>
        <p:txBody>
          <a:bodyPr wrap="square" rtlCol="0">
            <a:spAutoFit/>
          </a:bodyPr>
          <a:lstStyle/>
          <a:p>
            <a:r>
              <a:rPr lang="fr-FR" dirty="0" smtClean="0"/>
              <a:t>Le bâtiment abrite désormais des logements privés rue de Port Royal.</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15616" y="548680"/>
            <a:ext cx="6768752" cy="523220"/>
          </a:xfrm>
          <a:prstGeom prst="rect">
            <a:avLst/>
          </a:prstGeom>
          <a:noFill/>
        </p:spPr>
        <p:txBody>
          <a:bodyPr wrap="square" rtlCol="0">
            <a:spAutoFit/>
          </a:bodyPr>
          <a:lstStyle/>
          <a:p>
            <a:pPr algn="ctr"/>
            <a:r>
              <a:rPr lang="fr-FR" sz="2800" dirty="0" smtClean="0"/>
              <a:t>Ferme de </a:t>
            </a:r>
            <a:r>
              <a:rPr lang="fr-FR" sz="2800" dirty="0" err="1" smtClean="0"/>
              <a:t>Rhodon</a:t>
            </a:r>
            <a:endParaRPr lang="fr-FR" sz="2800" dirty="0"/>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26</a:t>
            </a:fld>
            <a:endParaRPr lang="fr-FR"/>
          </a:p>
        </p:txBody>
      </p:sp>
      <p:pic>
        <p:nvPicPr>
          <p:cNvPr id="7" name="Image 6" descr="ferme rodon.jpg"/>
          <p:cNvPicPr>
            <a:picLocks noChangeAspect="1"/>
          </p:cNvPicPr>
          <p:nvPr/>
        </p:nvPicPr>
        <p:blipFill>
          <a:blip r:embed="rId2" cstate="screen"/>
          <a:stretch>
            <a:fillRect/>
          </a:stretch>
        </p:blipFill>
        <p:spPr>
          <a:xfrm>
            <a:off x="179512" y="1844824"/>
            <a:ext cx="5148064" cy="3606193"/>
          </a:xfrm>
          <a:prstGeom prst="rect">
            <a:avLst/>
          </a:prstGeom>
        </p:spPr>
      </p:pic>
      <p:pic>
        <p:nvPicPr>
          <p:cNvPr id="8" name="Image 7" descr="entree ferme rodon.jpg"/>
          <p:cNvPicPr>
            <a:picLocks noChangeAspect="1"/>
          </p:cNvPicPr>
          <p:nvPr/>
        </p:nvPicPr>
        <p:blipFill>
          <a:blip r:embed="rId3" cstate="screen"/>
          <a:stretch>
            <a:fillRect/>
          </a:stretch>
        </p:blipFill>
        <p:spPr>
          <a:xfrm>
            <a:off x="5436096" y="1124744"/>
            <a:ext cx="3465728" cy="556185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Coteaux du </a:t>
            </a:r>
            <a:r>
              <a:rPr lang="fr-FR" sz="3200" dirty="0" err="1" smtClean="0"/>
              <a:t>Rhodon</a:t>
            </a:r>
            <a:endParaRPr lang="fr-FR" sz="3200" dirty="0"/>
          </a:p>
        </p:txBody>
      </p:sp>
      <p:pic>
        <p:nvPicPr>
          <p:cNvPr id="5" name="Image 4" descr="vue sur Rhodon.jpg"/>
          <p:cNvPicPr>
            <a:picLocks noChangeAspect="1"/>
          </p:cNvPicPr>
          <p:nvPr/>
        </p:nvPicPr>
        <p:blipFill>
          <a:blip r:embed="rId2" cstate="screen"/>
          <a:stretch>
            <a:fillRect/>
          </a:stretch>
        </p:blipFill>
        <p:spPr>
          <a:xfrm>
            <a:off x="4211960" y="3470487"/>
            <a:ext cx="4671297" cy="3387513"/>
          </a:xfrm>
          <a:prstGeom prst="rect">
            <a:avLst/>
          </a:prstGeom>
        </p:spPr>
      </p:pic>
      <p:sp>
        <p:nvSpPr>
          <p:cNvPr id="6" name="Espace réservé du numéro de diapositive 5"/>
          <p:cNvSpPr>
            <a:spLocks noGrp="1"/>
          </p:cNvSpPr>
          <p:nvPr>
            <p:ph type="sldNum" sz="quarter" idx="12"/>
          </p:nvPr>
        </p:nvSpPr>
        <p:spPr/>
        <p:txBody>
          <a:bodyPr/>
          <a:lstStyle/>
          <a:p>
            <a:fld id="{0581B432-3E76-4D52-A67F-78025513B3D8}" type="slidenum">
              <a:rPr lang="fr-FR" smtClean="0"/>
              <a:pPr/>
              <a:t>27</a:t>
            </a:fld>
            <a:endParaRPr lang="fr-FR"/>
          </a:p>
        </p:txBody>
      </p:sp>
      <p:pic>
        <p:nvPicPr>
          <p:cNvPr id="10" name="Image 9" descr="coteaux rodon.jpg"/>
          <p:cNvPicPr>
            <a:picLocks noChangeAspect="1"/>
          </p:cNvPicPr>
          <p:nvPr/>
        </p:nvPicPr>
        <p:blipFill>
          <a:blip r:embed="rId3" cstate="screen"/>
          <a:stretch>
            <a:fillRect/>
          </a:stretch>
        </p:blipFill>
        <p:spPr>
          <a:xfrm>
            <a:off x="179512" y="1124744"/>
            <a:ext cx="4302605" cy="309634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200" dirty="0" smtClean="0"/>
              <a:t>Lotissement du </a:t>
            </a:r>
            <a:r>
              <a:rPr lang="fr-FR" sz="3200" dirty="0" err="1" smtClean="0"/>
              <a:t>Rhodon</a:t>
            </a:r>
            <a:endParaRPr lang="fr-FR" sz="32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28</a:t>
            </a:fld>
            <a:endParaRPr lang="fr-FR"/>
          </a:p>
        </p:txBody>
      </p:sp>
      <p:pic>
        <p:nvPicPr>
          <p:cNvPr id="6" name="Image 5" descr="940_001.jpg"/>
          <p:cNvPicPr>
            <a:picLocks noChangeAspect="1"/>
          </p:cNvPicPr>
          <p:nvPr/>
        </p:nvPicPr>
        <p:blipFill>
          <a:blip r:embed="rId2" cstate="screen"/>
          <a:stretch>
            <a:fillRect/>
          </a:stretch>
        </p:blipFill>
        <p:spPr>
          <a:xfrm>
            <a:off x="179512" y="980728"/>
            <a:ext cx="4570345" cy="3486274"/>
          </a:xfrm>
          <a:prstGeom prst="rect">
            <a:avLst/>
          </a:prstGeom>
        </p:spPr>
      </p:pic>
      <p:pic>
        <p:nvPicPr>
          <p:cNvPr id="7" name="Image 6" descr="coteaux rodon2.jpg"/>
          <p:cNvPicPr>
            <a:picLocks noChangeAspect="1"/>
          </p:cNvPicPr>
          <p:nvPr/>
        </p:nvPicPr>
        <p:blipFill>
          <a:blip r:embed="rId3" cstate="screen"/>
          <a:stretch>
            <a:fillRect/>
          </a:stretch>
        </p:blipFill>
        <p:spPr>
          <a:xfrm>
            <a:off x="3995936" y="3284984"/>
            <a:ext cx="4785333" cy="32304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996952"/>
            <a:ext cx="8229600" cy="676672"/>
          </a:xfrm>
        </p:spPr>
        <p:txBody>
          <a:bodyPr/>
          <a:lstStyle/>
          <a:p>
            <a:pPr algn="ctr">
              <a:buNone/>
            </a:pPr>
            <a:r>
              <a:rPr lang="fr-FR" dirty="0" smtClean="0"/>
              <a:t>LES ONZE HOTELS RESTAURANTS</a:t>
            </a: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29</a:t>
            </a:fld>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anorama.jpg"/>
          <p:cNvPicPr>
            <a:picLocks noGrp="1" noChangeAspect="1"/>
          </p:cNvPicPr>
          <p:nvPr>
            <p:ph idx="1"/>
          </p:nvPr>
        </p:nvPicPr>
        <p:blipFill>
          <a:blip r:embed="rId2" cstate="screen"/>
          <a:stretch>
            <a:fillRect/>
          </a:stretch>
        </p:blipFill>
        <p:spPr>
          <a:xfrm>
            <a:off x="1475656" y="476672"/>
            <a:ext cx="5686642" cy="3561259"/>
          </a:xfrm>
        </p:spPr>
      </p:pic>
      <p:sp>
        <p:nvSpPr>
          <p:cNvPr id="3" name="ZoneTexte 2"/>
          <p:cNvSpPr txBox="1"/>
          <p:nvPr/>
        </p:nvSpPr>
        <p:spPr>
          <a:xfrm>
            <a:off x="611560" y="116632"/>
            <a:ext cx="7632848" cy="461665"/>
          </a:xfrm>
          <a:prstGeom prst="rect">
            <a:avLst/>
          </a:prstGeom>
          <a:noFill/>
        </p:spPr>
        <p:txBody>
          <a:bodyPr wrap="square" rtlCol="0">
            <a:spAutoFit/>
          </a:bodyPr>
          <a:lstStyle/>
          <a:p>
            <a:pPr algn="ctr"/>
            <a:r>
              <a:rPr lang="fr-FR" sz="2400" dirty="0" smtClean="0"/>
              <a:t>Panorama de St Rémy</a:t>
            </a:r>
            <a:endParaRPr lang="fr-FR" sz="2400" dirty="0"/>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3</a:t>
            </a:fld>
            <a:endParaRPr lang="fr-FR" dirty="0"/>
          </a:p>
        </p:txBody>
      </p:sp>
      <p:pic>
        <p:nvPicPr>
          <p:cNvPr id="8" name="Image 7" descr="vue generale st rem.jpg"/>
          <p:cNvPicPr>
            <a:picLocks noChangeAspect="1"/>
          </p:cNvPicPr>
          <p:nvPr/>
        </p:nvPicPr>
        <p:blipFill>
          <a:blip r:embed="rId3" cstate="screen"/>
          <a:stretch>
            <a:fillRect/>
          </a:stretch>
        </p:blipFill>
        <p:spPr>
          <a:xfrm>
            <a:off x="3851920" y="3789041"/>
            <a:ext cx="5292080" cy="3071482"/>
          </a:xfrm>
          <a:prstGeom prst="rect">
            <a:avLst/>
          </a:prstGeom>
        </p:spPr>
      </p:pic>
      <p:pic>
        <p:nvPicPr>
          <p:cNvPr id="6" name="Image 5" descr="pres et eglise.jpg"/>
          <p:cNvPicPr>
            <a:picLocks noChangeAspect="1"/>
          </p:cNvPicPr>
          <p:nvPr/>
        </p:nvPicPr>
        <p:blipFill>
          <a:blip r:embed="rId4" cstate="screen"/>
          <a:stretch>
            <a:fillRect/>
          </a:stretch>
        </p:blipFill>
        <p:spPr>
          <a:xfrm>
            <a:off x="107504" y="3789040"/>
            <a:ext cx="4068580" cy="28803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otel de gare.jpg"/>
          <p:cNvPicPr>
            <a:picLocks noGrp="1" noChangeAspect="1"/>
          </p:cNvPicPr>
          <p:nvPr>
            <p:ph idx="1"/>
          </p:nvPr>
        </p:nvPicPr>
        <p:blipFill>
          <a:blip r:embed="rId2" cstate="screen"/>
          <a:stretch>
            <a:fillRect/>
          </a:stretch>
        </p:blipFill>
        <p:spPr>
          <a:xfrm>
            <a:off x="179512" y="260648"/>
            <a:ext cx="4779056" cy="3139242"/>
          </a:xfrm>
        </p:spPr>
      </p:pic>
      <p:pic>
        <p:nvPicPr>
          <p:cNvPr id="5" name="Image 4" descr="hotel gare 2.jpg"/>
          <p:cNvPicPr>
            <a:picLocks noChangeAspect="1"/>
          </p:cNvPicPr>
          <p:nvPr/>
        </p:nvPicPr>
        <p:blipFill>
          <a:blip r:embed="rId3" cstate="screen"/>
          <a:stretch>
            <a:fillRect/>
          </a:stretch>
        </p:blipFill>
        <p:spPr>
          <a:xfrm>
            <a:off x="3851920" y="3501008"/>
            <a:ext cx="4787464" cy="3075945"/>
          </a:xfrm>
          <a:prstGeom prst="rect">
            <a:avLst/>
          </a:prstGeom>
        </p:spPr>
      </p:pic>
      <p:sp>
        <p:nvSpPr>
          <p:cNvPr id="6" name="ZoneTexte 5"/>
          <p:cNvSpPr txBox="1"/>
          <p:nvPr/>
        </p:nvSpPr>
        <p:spPr>
          <a:xfrm>
            <a:off x="5076056" y="764704"/>
            <a:ext cx="3672408" cy="1569660"/>
          </a:xfrm>
          <a:prstGeom prst="rect">
            <a:avLst/>
          </a:prstGeom>
          <a:noFill/>
        </p:spPr>
        <p:txBody>
          <a:bodyPr wrap="square" rtlCol="0">
            <a:spAutoFit/>
          </a:bodyPr>
          <a:lstStyle/>
          <a:p>
            <a:r>
              <a:rPr lang="fr-FR" sz="3200" dirty="0" smtClean="0"/>
              <a:t>Entrée de St Rémy – Route de Paris à Bordeaux</a:t>
            </a:r>
            <a:endParaRPr lang="fr-FR" sz="3200" dirty="0"/>
          </a:p>
        </p:txBody>
      </p:sp>
      <p:sp>
        <p:nvSpPr>
          <p:cNvPr id="7" name="ZoneTexte 6"/>
          <p:cNvSpPr txBox="1"/>
          <p:nvPr/>
        </p:nvSpPr>
        <p:spPr>
          <a:xfrm>
            <a:off x="611560" y="3861048"/>
            <a:ext cx="2664296" cy="2246769"/>
          </a:xfrm>
          <a:prstGeom prst="rect">
            <a:avLst/>
          </a:prstGeom>
          <a:noFill/>
        </p:spPr>
        <p:txBody>
          <a:bodyPr wrap="square" rtlCol="0">
            <a:spAutoFit/>
          </a:bodyPr>
          <a:lstStyle/>
          <a:p>
            <a:pPr algn="ctr"/>
            <a:r>
              <a:rPr lang="fr-FR" sz="2800" dirty="0" smtClean="0"/>
              <a:t>Hôtel des 3 vallées 1910 </a:t>
            </a:r>
          </a:p>
          <a:p>
            <a:pPr algn="ctr"/>
            <a:r>
              <a:rPr lang="fr-FR" sz="2800" dirty="0" smtClean="0"/>
              <a:t>qui devient ensuite</a:t>
            </a:r>
          </a:p>
          <a:p>
            <a:pPr algn="ctr"/>
            <a:r>
              <a:rPr lang="fr-FR" sz="2800" dirty="0" smtClean="0"/>
              <a:t>Hôtel de la Gare</a:t>
            </a:r>
            <a:endParaRPr lang="fr-FR" sz="2800" dirty="0"/>
          </a:p>
        </p:txBody>
      </p:sp>
      <p:sp>
        <p:nvSpPr>
          <p:cNvPr id="8" name="Espace réservé du numéro de diapositive 7"/>
          <p:cNvSpPr>
            <a:spLocks noGrp="1"/>
          </p:cNvSpPr>
          <p:nvPr>
            <p:ph type="sldNum" sz="quarter" idx="12"/>
          </p:nvPr>
        </p:nvSpPr>
        <p:spPr/>
        <p:txBody>
          <a:bodyPr/>
          <a:lstStyle/>
          <a:p>
            <a:fld id="{0581B432-3E76-4D52-A67F-78025513B3D8}" type="slidenum">
              <a:rPr lang="fr-FR" smtClean="0"/>
              <a:pPr/>
              <a:t>30</a:t>
            </a:fld>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188640"/>
            <a:ext cx="6696744" cy="646331"/>
          </a:xfrm>
          <a:prstGeom prst="rect">
            <a:avLst/>
          </a:prstGeom>
          <a:noFill/>
        </p:spPr>
        <p:txBody>
          <a:bodyPr wrap="square" rtlCol="0">
            <a:spAutoFit/>
          </a:bodyPr>
          <a:lstStyle/>
          <a:p>
            <a:pPr algn="ctr"/>
            <a:r>
              <a:rPr lang="fr-FR" sz="3600" dirty="0" smtClean="0"/>
              <a:t>Hôtel Restaurant de la Gare</a:t>
            </a:r>
            <a:endParaRPr lang="fr-FR" sz="3600" dirty="0"/>
          </a:p>
        </p:txBody>
      </p:sp>
      <p:pic>
        <p:nvPicPr>
          <p:cNvPr id="5" name="Image 4" descr="hotel gare.jpg"/>
          <p:cNvPicPr>
            <a:picLocks noChangeAspect="1"/>
          </p:cNvPicPr>
          <p:nvPr/>
        </p:nvPicPr>
        <p:blipFill>
          <a:blip r:embed="rId2" cstate="screen"/>
          <a:stretch>
            <a:fillRect/>
          </a:stretch>
        </p:blipFill>
        <p:spPr>
          <a:xfrm>
            <a:off x="179512" y="980728"/>
            <a:ext cx="3687308" cy="2376264"/>
          </a:xfrm>
          <a:prstGeom prst="rect">
            <a:avLst/>
          </a:prstGeom>
        </p:spPr>
      </p:pic>
      <p:sp>
        <p:nvSpPr>
          <p:cNvPr id="6" name="ZoneTexte 5"/>
          <p:cNvSpPr txBox="1"/>
          <p:nvPr/>
        </p:nvSpPr>
        <p:spPr>
          <a:xfrm>
            <a:off x="4067944" y="2780928"/>
            <a:ext cx="720080" cy="369332"/>
          </a:xfrm>
          <a:prstGeom prst="rect">
            <a:avLst/>
          </a:prstGeom>
          <a:noFill/>
        </p:spPr>
        <p:txBody>
          <a:bodyPr wrap="square" rtlCol="0">
            <a:spAutoFit/>
          </a:bodyPr>
          <a:lstStyle/>
          <a:p>
            <a:r>
              <a:rPr lang="fr-FR" dirty="0" smtClean="0"/>
              <a:t>1905</a:t>
            </a:r>
            <a:endParaRPr lang="fr-FR" dirty="0"/>
          </a:p>
        </p:txBody>
      </p:sp>
      <p:pic>
        <p:nvPicPr>
          <p:cNvPr id="7" name="Image 6" descr="hotel gare entree bosquets.jpg"/>
          <p:cNvPicPr>
            <a:picLocks noChangeAspect="1"/>
          </p:cNvPicPr>
          <p:nvPr/>
        </p:nvPicPr>
        <p:blipFill>
          <a:blip r:embed="rId3" cstate="screen"/>
          <a:stretch>
            <a:fillRect/>
          </a:stretch>
        </p:blipFill>
        <p:spPr>
          <a:xfrm>
            <a:off x="4860032" y="764704"/>
            <a:ext cx="3995172" cy="2851535"/>
          </a:xfrm>
          <a:prstGeom prst="rect">
            <a:avLst/>
          </a:prstGeom>
        </p:spPr>
      </p:pic>
      <p:pic>
        <p:nvPicPr>
          <p:cNvPr id="8" name="Image 7" descr="hotel gare.jpg"/>
          <p:cNvPicPr>
            <a:picLocks noChangeAspect="1"/>
          </p:cNvPicPr>
          <p:nvPr/>
        </p:nvPicPr>
        <p:blipFill>
          <a:blip r:embed="rId4" cstate="screen"/>
          <a:stretch>
            <a:fillRect/>
          </a:stretch>
        </p:blipFill>
        <p:spPr>
          <a:xfrm>
            <a:off x="0" y="3645023"/>
            <a:ext cx="4233812" cy="2704429"/>
          </a:xfrm>
          <a:prstGeom prst="rect">
            <a:avLst/>
          </a:prstGeom>
        </p:spPr>
      </p:pic>
      <p:sp>
        <p:nvSpPr>
          <p:cNvPr id="10" name="Espace réservé du numéro de diapositive 9"/>
          <p:cNvSpPr>
            <a:spLocks noGrp="1"/>
          </p:cNvSpPr>
          <p:nvPr>
            <p:ph type="sldNum" sz="quarter" idx="12"/>
          </p:nvPr>
        </p:nvSpPr>
        <p:spPr/>
        <p:txBody>
          <a:bodyPr/>
          <a:lstStyle/>
          <a:p>
            <a:fld id="{0581B432-3E76-4D52-A67F-78025513B3D8}" type="slidenum">
              <a:rPr lang="fr-FR" smtClean="0"/>
              <a:pPr/>
              <a:t>31</a:t>
            </a:fld>
            <a:endParaRPr lang="fr-FR"/>
          </a:p>
        </p:txBody>
      </p:sp>
      <p:pic>
        <p:nvPicPr>
          <p:cNvPr id="11" name="Image 10" descr="resto gare.jpg"/>
          <p:cNvPicPr>
            <a:picLocks noChangeAspect="1"/>
          </p:cNvPicPr>
          <p:nvPr/>
        </p:nvPicPr>
        <p:blipFill>
          <a:blip r:embed="rId5" cstate="screen"/>
          <a:stretch>
            <a:fillRect/>
          </a:stretch>
        </p:blipFill>
        <p:spPr>
          <a:xfrm>
            <a:off x="4499991" y="3375204"/>
            <a:ext cx="4538987" cy="307813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43608" y="260649"/>
            <a:ext cx="6768752" cy="1077218"/>
          </a:xfrm>
          <a:prstGeom prst="rect">
            <a:avLst/>
          </a:prstGeom>
          <a:noFill/>
        </p:spPr>
        <p:txBody>
          <a:bodyPr wrap="square" rtlCol="0">
            <a:spAutoFit/>
          </a:bodyPr>
          <a:lstStyle/>
          <a:p>
            <a:pPr algn="ctr"/>
            <a:r>
              <a:rPr lang="fr-FR" sz="3200" dirty="0" smtClean="0"/>
              <a:t>Buvette de la Gare – </a:t>
            </a:r>
            <a:r>
              <a:rPr lang="fr-FR" sz="3200" dirty="0" err="1" smtClean="0"/>
              <a:t>G.Marchand</a:t>
            </a:r>
            <a:r>
              <a:rPr lang="fr-FR" sz="3200" dirty="0" smtClean="0"/>
              <a:t> devenue ensuite…</a:t>
            </a:r>
            <a:endParaRPr lang="fr-FR" sz="3200" dirty="0"/>
          </a:p>
        </p:txBody>
      </p:sp>
      <p:pic>
        <p:nvPicPr>
          <p:cNvPr id="9" name="Espace réservé du contenu 8" descr="buvette de la gare.jpg"/>
          <p:cNvPicPr>
            <a:picLocks noGrp="1" noChangeAspect="1"/>
          </p:cNvPicPr>
          <p:nvPr>
            <p:ph idx="1"/>
          </p:nvPr>
        </p:nvPicPr>
        <p:blipFill>
          <a:blip r:embed="rId2" cstate="screen"/>
          <a:stretch>
            <a:fillRect/>
          </a:stretch>
        </p:blipFill>
        <p:spPr>
          <a:xfrm>
            <a:off x="1259632" y="1556792"/>
            <a:ext cx="6673947" cy="4525963"/>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32</a:t>
            </a:fld>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 Le Chalet » devant la Gare</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33</a:t>
            </a:fld>
            <a:endParaRPr lang="fr-FR"/>
          </a:p>
        </p:txBody>
      </p:sp>
      <p:pic>
        <p:nvPicPr>
          <p:cNvPr id="7" name="Espace réservé du contenu 6" descr="chalet devant gare.jpg"/>
          <p:cNvPicPr>
            <a:picLocks noGrp="1" noChangeAspect="1"/>
          </p:cNvPicPr>
          <p:nvPr>
            <p:ph idx="1"/>
          </p:nvPr>
        </p:nvPicPr>
        <p:blipFill>
          <a:blip r:embed="rId2" cstate="screen"/>
          <a:stretch>
            <a:fillRect/>
          </a:stretch>
        </p:blipFill>
        <p:spPr>
          <a:xfrm>
            <a:off x="1207549" y="1600200"/>
            <a:ext cx="6728902"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8640960" cy="720080"/>
          </a:xfrm>
        </p:spPr>
        <p:txBody>
          <a:bodyPr>
            <a:normAutofit/>
          </a:bodyPr>
          <a:lstStyle/>
          <a:p>
            <a:r>
              <a:rPr lang="fr-FR" sz="2400" dirty="0" smtClean="0"/>
              <a:t>Café Restaurant Epicerie </a:t>
            </a:r>
            <a:r>
              <a:rPr lang="fr-FR" sz="2400" dirty="0" err="1" smtClean="0"/>
              <a:t>Goullu</a:t>
            </a:r>
            <a:r>
              <a:rPr lang="fr-FR" sz="2400" dirty="0" smtClean="0"/>
              <a:t> devant l’Eglise</a:t>
            </a:r>
            <a:endParaRPr lang="fr-FR" sz="2400" dirty="0"/>
          </a:p>
        </p:txBody>
      </p:sp>
      <p:pic>
        <p:nvPicPr>
          <p:cNvPr id="4" name="Espace réservé du contenu 3" descr="hotel resto goullu actuel auto ecole.jpg"/>
          <p:cNvPicPr>
            <a:picLocks noGrp="1" noChangeAspect="1"/>
          </p:cNvPicPr>
          <p:nvPr>
            <p:ph idx="1"/>
          </p:nvPr>
        </p:nvPicPr>
        <p:blipFill>
          <a:blip r:embed="rId2" cstate="screen"/>
          <a:stretch>
            <a:fillRect/>
          </a:stretch>
        </p:blipFill>
        <p:spPr>
          <a:xfrm>
            <a:off x="0" y="764704"/>
            <a:ext cx="4831057" cy="3273227"/>
          </a:xfrm>
        </p:spPr>
      </p:pic>
      <p:pic>
        <p:nvPicPr>
          <p:cNvPr id="5" name="Image 4" descr="resto goullu.jpg"/>
          <p:cNvPicPr>
            <a:picLocks noChangeAspect="1"/>
          </p:cNvPicPr>
          <p:nvPr/>
        </p:nvPicPr>
        <p:blipFill>
          <a:blip r:embed="rId3" cstate="screen"/>
          <a:stretch>
            <a:fillRect/>
          </a:stretch>
        </p:blipFill>
        <p:spPr>
          <a:xfrm>
            <a:off x="3527376" y="2784959"/>
            <a:ext cx="5616624" cy="4073041"/>
          </a:xfrm>
          <a:prstGeom prst="rect">
            <a:avLst/>
          </a:prstGeom>
        </p:spPr>
      </p:pic>
      <p:sp>
        <p:nvSpPr>
          <p:cNvPr id="6" name="Espace réservé du numéro de diapositive 5"/>
          <p:cNvSpPr>
            <a:spLocks noGrp="1"/>
          </p:cNvSpPr>
          <p:nvPr>
            <p:ph type="sldNum" sz="quarter" idx="12"/>
          </p:nvPr>
        </p:nvSpPr>
        <p:spPr/>
        <p:txBody>
          <a:bodyPr/>
          <a:lstStyle/>
          <a:p>
            <a:fld id="{0581B432-3E76-4D52-A67F-78025513B3D8}" type="slidenum">
              <a:rPr lang="fr-FR" smtClean="0"/>
              <a:pPr/>
              <a:t>34</a:t>
            </a:fld>
            <a:endParaRPr lang="fr-FR"/>
          </a:p>
        </p:txBody>
      </p:sp>
      <p:sp>
        <p:nvSpPr>
          <p:cNvPr id="7" name="ZoneTexte 6"/>
          <p:cNvSpPr txBox="1"/>
          <p:nvPr/>
        </p:nvSpPr>
        <p:spPr>
          <a:xfrm>
            <a:off x="251520" y="4293096"/>
            <a:ext cx="2880320" cy="1477328"/>
          </a:xfrm>
          <a:prstGeom prst="rect">
            <a:avLst/>
          </a:prstGeom>
          <a:noFill/>
        </p:spPr>
        <p:txBody>
          <a:bodyPr wrap="square" rtlCol="0">
            <a:spAutoFit/>
          </a:bodyPr>
          <a:lstStyle/>
          <a:p>
            <a:r>
              <a:rPr lang="fr-FR" dirty="0" smtClean="0"/>
              <a:t>Dans les années 1985 à 1995 ce commerce est devenu un Institut de Beauté, puis depuis ces dernières années, une Auto Ecole.</a:t>
            </a: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FR" sz="2800" dirty="0" smtClean="0"/>
              <a:t>Hôtel de la Vierge en 1904 – près de l’actuelle mairie</a:t>
            </a:r>
            <a:endParaRPr lang="fr-FR" sz="2800" dirty="0"/>
          </a:p>
        </p:txBody>
      </p:sp>
      <p:pic>
        <p:nvPicPr>
          <p:cNvPr id="4" name="Espace réservé du contenu 3" descr="hotel de la vierge.jpg"/>
          <p:cNvPicPr>
            <a:picLocks noGrp="1" noChangeAspect="1"/>
          </p:cNvPicPr>
          <p:nvPr>
            <p:ph idx="1"/>
          </p:nvPr>
        </p:nvPicPr>
        <p:blipFill>
          <a:blip r:embed="rId2" cstate="screen"/>
          <a:stretch>
            <a:fillRect/>
          </a:stretch>
        </p:blipFill>
        <p:spPr>
          <a:xfrm>
            <a:off x="323528" y="1155763"/>
            <a:ext cx="4104456" cy="2636323"/>
          </a:xfrm>
        </p:spPr>
      </p:pic>
      <p:pic>
        <p:nvPicPr>
          <p:cNvPr id="5" name="Image 4" descr="hotel st remy.jpg"/>
          <p:cNvPicPr>
            <a:picLocks noChangeAspect="1"/>
          </p:cNvPicPr>
          <p:nvPr/>
        </p:nvPicPr>
        <p:blipFill>
          <a:blip r:embed="rId3" cstate="screen"/>
          <a:stretch>
            <a:fillRect/>
          </a:stretch>
        </p:blipFill>
        <p:spPr>
          <a:xfrm>
            <a:off x="4522005" y="1124744"/>
            <a:ext cx="4035433" cy="2995533"/>
          </a:xfrm>
          <a:prstGeom prst="rect">
            <a:avLst/>
          </a:prstGeom>
        </p:spPr>
      </p:pic>
      <p:pic>
        <p:nvPicPr>
          <p:cNvPr id="6" name="Image 5" descr="hotel.jpg"/>
          <p:cNvPicPr>
            <a:picLocks noChangeAspect="1"/>
          </p:cNvPicPr>
          <p:nvPr/>
        </p:nvPicPr>
        <p:blipFill>
          <a:blip r:embed="rId4" cstate="screen"/>
          <a:stretch>
            <a:fillRect/>
          </a:stretch>
        </p:blipFill>
        <p:spPr>
          <a:xfrm>
            <a:off x="4519274" y="3933056"/>
            <a:ext cx="4074806" cy="2664296"/>
          </a:xfrm>
          <a:prstGeom prst="rect">
            <a:avLst/>
          </a:prstGeom>
        </p:spPr>
      </p:pic>
      <p:pic>
        <p:nvPicPr>
          <p:cNvPr id="8" name="Image 7" descr="route de bordeaux.jpg"/>
          <p:cNvPicPr>
            <a:picLocks noChangeAspect="1"/>
          </p:cNvPicPr>
          <p:nvPr/>
        </p:nvPicPr>
        <p:blipFill>
          <a:blip r:embed="rId5" cstate="screen"/>
          <a:stretch>
            <a:fillRect/>
          </a:stretch>
        </p:blipFill>
        <p:spPr>
          <a:xfrm>
            <a:off x="323528" y="3954322"/>
            <a:ext cx="4104456" cy="2715256"/>
          </a:xfrm>
          <a:prstGeom prst="rect">
            <a:avLst/>
          </a:prstGeom>
        </p:spPr>
      </p:pic>
      <p:sp>
        <p:nvSpPr>
          <p:cNvPr id="9" name="ZoneTexte 8"/>
          <p:cNvSpPr txBox="1"/>
          <p:nvPr/>
        </p:nvSpPr>
        <p:spPr>
          <a:xfrm>
            <a:off x="395536" y="836712"/>
            <a:ext cx="5904656" cy="369332"/>
          </a:xfrm>
          <a:prstGeom prst="rect">
            <a:avLst/>
          </a:prstGeom>
          <a:noFill/>
        </p:spPr>
        <p:txBody>
          <a:bodyPr wrap="square" rtlCol="0">
            <a:spAutoFit/>
          </a:bodyPr>
          <a:lstStyle/>
          <a:p>
            <a:r>
              <a:rPr lang="fr-FR" dirty="0" smtClean="0"/>
              <a:t>Il abritait dans une niche une statue de la Vierge (ci-dessous)</a:t>
            </a:r>
            <a:endParaRPr lang="fr-FR" dirty="0"/>
          </a:p>
        </p:txBody>
      </p:sp>
      <p:cxnSp>
        <p:nvCxnSpPr>
          <p:cNvPr id="15" name="Connecteur droit avec flèche 14"/>
          <p:cNvCxnSpPr/>
          <p:nvPr/>
        </p:nvCxnSpPr>
        <p:spPr>
          <a:xfrm>
            <a:off x="611560" y="1196752"/>
            <a:ext cx="1872208" cy="144016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9"/>
          <p:cNvSpPr>
            <a:spLocks noGrp="1"/>
          </p:cNvSpPr>
          <p:nvPr>
            <p:ph type="sldNum" sz="quarter" idx="12"/>
          </p:nvPr>
        </p:nvSpPr>
        <p:spPr/>
        <p:txBody>
          <a:bodyPr/>
          <a:lstStyle/>
          <a:p>
            <a:fld id="{0581B432-3E76-4D52-A67F-78025513B3D8}" type="slidenum">
              <a:rPr lang="fr-FR" smtClean="0"/>
              <a:pPr/>
              <a:t>35</a:t>
            </a:fld>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2800" dirty="0" smtClean="0"/>
              <a:t>Hôtel de la Vierge – place du 14  juillet</a:t>
            </a:r>
            <a:endParaRPr lang="fr-FR" sz="2800" dirty="0"/>
          </a:p>
        </p:txBody>
      </p:sp>
      <p:pic>
        <p:nvPicPr>
          <p:cNvPr id="4" name="Espace réservé du contenu 3" descr="place 14 juilelt.jpg"/>
          <p:cNvPicPr>
            <a:picLocks noGrp="1" noChangeAspect="1"/>
          </p:cNvPicPr>
          <p:nvPr>
            <p:ph idx="1"/>
          </p:nvPr>
        </p:nvPicPr>
        <p:blipFill>
          <a:blip r:embed="rId2" cstate="screen"/>
          <a:stretch>
            <a:fillRect/>
          </a:stretch>
        </p:blipFill>
        <p:spPr>
          <a:xfrm>
            <a:off x="107504" y="764704"/>
            <a:ext cx="4423349" cy="3096345"/>
          </a:xfrm>
          <a:prstGeom prst="rect">
            <a:avLst/>
          </a:prstGeo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36</a:t>
            </a:fld>
            <a:endParaRPr lang="fr-FR"/>
          </a:p>
        </p:txBody>
      </p:sp>
      <p:pic>
        <p:nvPicPr>
          <p:cNvPr id="6" name="Image 5" descr="place 14 juillet couleur.jpg"/>
          <p:cNvPicPr>
            <a:picLocks noChangeAspect="1"/>
          </p:cNvPicPr>
          <p:nvPr/>
        </p:nvPicPr>
        <p:blipFill>
          <a:blip r:embed="rId3" cstate="screen"/>
          <a:stretch>
            <a:fillRect/>
          </a:stretch>
        </p:blipFill>
        <p:spPr>
          <a:xfrm>
            <a:off x="3995936" y="3310514"/>
            <a:ext cx="5004048" cy="3547486"/>
          </a:xfrm>
          <a:prstGeom prst="rect">
            <a:avLst/>
          </a:prstGeom>
        </p:spPr>
      </p:pic>
      <p:sp>
        <p:nvSpPr>
          <p:cNvPr id="7" name="ZoneTexte 6"/>
          <p:cNvSpPr txBox="1"/>
          <p:nvPr/>
        </p:nvSpPr>
        <p:spPr>
          <a:xfrm>
            <a:off x="467544" y="4725144"/>
            <a:ext cx="3096344" cy="923330"/>
          </a:xfrm>
          <a:prstGeom prst="rect">
            <a:avLst/>
          </a:prstGeom>
          <a:noFill/>
        </p:spPr>
        <p:txBody>
          <a:bodyPr wrap="square" rtlCol="0">
            <a:spAutoFit/>
          </a:bodyPr>
          <a:lstStyle/>
          <a:p>
            <a:pPr algn="ctr"/>
            <a:r>
              <a:rPr lang="fr-FR" dirty="0" smtClean="0"/>
              <a:t>Actuellement  à son emplacement se situe le parking du Prieuré.</a:t>
            </a: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FR" sz="3200" dirty="0" smtClean="0"/>
              <a:t>Hôtel St Rémy – place du 14 juillet</a:t>
            </a:r>
            <a:endParaRPr lang="fr-FR" sz="3200" dirty="0"/>
          </a:p>
        </p:txBody>
      </p:sp>
      <p:pic>
        <p:nvPicPr>
          <p:cNvPr id="4" name="Espace réservé du contenu 3" descr="place et la poste.jpg"/>
          <p:cNvPicPr>
            <a:picLocks noGrp="1" noChangeAspect="1"/>
          </p:cNvPicPr>
          <p:nvPr>
            <p:ph idx="1"/>
          </p:nvPr>
        </p:nvPicPr>
        <p:blipFill>
          <a:blip r:embed="rId2" cstate="screen"/>
          <a:stretch>
            <a:fillRect/>
          </a:stretch>
        </p:blipFill>
        <p:spPr>
          <a:xfrm>
            <a:off x="179512" y="3429000"/>
            <a:ext cx="5016401" cy="3312368"/>
          </a:xfrm>
        </p:spPr>
      </p:pic>
      <p:sp>
        <p:nvSpPr>
          <p:cNvPr id="5" name="ZoneTexte 4"/>
          <p:cNvSpPr txBox="1"/>
          <p:nvPr/>
        </p:nvSpPr>
        <p:spPr>
          <a:xfrm>
            <a:off x="5580112" y="5517232"/>
            <a:ext cx="3384376" cy="646331"/>
          </a:xfrm>
          <a:prstGeom prst="rect">
            <a:avLst/>
          </a:prstGeom>
          <a:noFill/>
        </p:spPr>
        <p:txBody>
          <a:bodyPr wrap="square" rtlCol="0">
            <a:spAutoFit/>
          </a:bodyPr>
          <a:lstStyle/>
          <a:p>
            <a:r>
              <a:rPr lang="fr-FR" dirty="0" smtClean="0"/>
              <a:t>Le premier bureau de poste fut construit en 1800 sur cette place.</a:t>
            </a:r>
            <a:endParaRPr lang="fr-FR" dirty="0"/>
          </a:p>
        </p:txBody>
      </p:sp>
      <p:pic>
        <p:nvPicPr>
          <p:cNvPr id="6" name="Image 5" descr="place 14 juillet2.jpg"/>
          <p:cNvPicPr>
            <a:picLocks noChangeAspect="1"/>
          </p:cNvPicPr>
          <p:nvPr/>
        </p:nvPicPr>
        <p:blipFill>
          <a:blip r:embed="rId3" cstate="screen"/>
          <a:stretch>
            <a:fillRect/>
          </a:stretch>
        </p:blipFill>
        <p:spPr>
          <a:xfrm>
            <a:off x="4349753" y="1124744"/>
            <a:ext cx="4794247" cy="3106672"/>
          </a:xfrm>
          <a:prstGeom prst="rect">
            <a:avLst/>
          </a:prstGeom>
        </p:spPr>
      </p:pic>
      <p:cxnSp>
        <p:nvCxnSpPr>
          <p:cNvPr id="8" name="Connecteur en arc 7"/>
          <p:cNvCxnSpPr/>
          <p:nvPr/>
        </p:nvCxnSpPr>
        <p:spPr>
          <a:xfrm>
            <a:off x="4139952" y="5157192"/>
            <a:ext cx="1440160" cy="648072"/>
          </a:xfrm>
          <a:prstGeom prst="curvedConnector3">
            <a:avLst>
              <a:gd name="adj1" fmla="val 50000"/>
            </a:avLst>
          </a:prstGeom>
          <a:ln w="2857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p:cNvSpPr>
            <a:spLocks noGrp="1"/>
          </p:cNvSpPr>
          <p:nvPr>
            <p:ph type="sldNum" sz="quarter" idx="12"/>
          </p:nvPr>
        </p:nvSpPr>
        <p:spPr/>
        <p:txBody>
          <a:bodyPr/>
          <a:lstStyle/>
          <a:p>
            <a:fld id="{0581B432-3E76-4D52-A67F-78025513B3D8}" type="slidenum">
              <a:rPr lang="fr-FR" smtClean="0"/>
              <a:pPr/>
              <a:t>37</a:t>
            </a:fld>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404664"/>
            <a:ext cx="8280920" cy="830997"/>
          </a:xfrm>
          <a:prstGeom prst="rect">
            <a:avLst/>
          </a:prstGeom>
          <a:noFill/>
        </p:spPr>
        <p:txBody>
          <a:bodyPr wrap="square" rtlCol="0">
            <a:spAutoFit/>
          </a:bodyPr>
          <a:lstStyle/>
          <a:p>
            <a:pPr algn="ctr"/>
            <a:r>
              <a:rPr lang="fr-FR" sz="2400" dirty="0" smtClean="0"/>
              <a:t>Hôtel St Rémy - Place du 14 Juillet – actuellement détruit et devenu le parking du Prieuré près de la Mairie</a:t>
            </a:r>
            <a:endParaRPr lang="fr-FR" sz="24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38</a:t>
            </a:fld>
            <a:endParaRPr lang="fr-FR"/>
          </a:p>
        </p:txBody>
      </p:sp>
      <p:pic>
        <p:nvPicPr>
          <p:cNvPr id="5" name="Image 4" descr="hotel st remy.jpg"/>
          <p:cNvPicPr>
            <a:picLocks noChangeAspect="1"/>
          </p:cNvPicPr>
          <p:nvPr/>
        </p:nvPicPr>
        <p:blipFill>
          <a:blip r:embed="rId2" cstate="screen"/>
          <a:stretch>
            <a:fillRect/>
          </a:stretch>
        </p:blipFill>
        <p:spPr>
          <a:xfrm>
            <a:off x="899592" y="1423797"/>
            <a:ext cx="7200800" cy="543420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188640"/>
            <a:ext cx="8316416" cy="523220"/>
          </a:xfrm>
          <a:prstGeom prst="rect">
            <a:avLst/>
          </a:prstGeom>
          <a:noFill/>
        </p:spPr>
        <p:txBody>
          <a:bodyPr wrap="square" rtlCol="0">
            <a:spAutoFit/>
          </a:bodyPr>
          <a:lstStyle/>
          <a:p>
            <a:pPr algn="ctr"/>
            <a:r>
              <a:rPr lang="fr-FR" sz="2800" dirty="0" smtClean="0"/>
              <a:t>Hôtel Au Bon Coin - Place du 14 Juillet</a:t>
            </a:r>
            <a:endParaRPr lang="fr-FR" sz="2800" dirty="0"/>
          </a:p>
        </p:txBody>
      </p:sp>
      <p:pic>
        <p:nvPicPr>
          <p:cNvPr id="6" name="Image 5" descr="place 14 juillet.jpg"/>
          <p:cNvPicPr>
            <a:picLocks noChangeAspect="1"/>
          </p:cNvPicPr>
          <p:nvPr/>
        </p:nvPicPr>
        <p:blipFill>
          <a:blip r:embed="rId2" cstate="screen"/>
          <a:stretch>
            <a:fillRect/>
          </a:stretch>
        </p:blipFill>
        <p:spPr>
          <a:xfrm>
            <a:off x="251520" y="4077072"/>
            <a:ext cx="4091759" cy="2636912"/>
          </a:xfrm>
          <a:prstGeom prst="rect">
            <a:avLst/>
          </a:prstGeom>
        </p:spPr>
      </p:pic>
      <p:sp>
        <p:nvSpPr>
          <p:cNvPr id="8" name="ZoneTexte 7"/>
          <p:cNvSpPr txBox="1"/>
          <p:nvPr/>
        </p:nvSpPr>
        <p:spPr>
          <a:xfrm>
            <a:off x="0" y="3717032"/>
            <a:ext cx="899592" cy="400110"/>
          </a:xfrm>
          <a:prstGeom prst="rect">
            <a:avLst/>
          </a:prstGeom>
          <a:noFill/>
        </p:spPr>
        <p:txBody>
          <a:bodyPr wrap="square" rtlCol="0">
            <a:spAutoFit/>
          </a:bodyPr>
          <a:lstStyle/>
          <a:p>
            <a:pPr algn="ctr"/>
            <a:r>
              <a:rPr lang="fr-FR" sz="2000" dirty="0" smtClean="0"/>
              <a:t>1920</a:t>
            </a:r>
            <a:endParaRPr lang="fr-FR" sz="2000" dirty="0"/>
          </a:p>
        </p:txBody>
      </p:sp>
      <p:sp>
        <p:nvSpPr>
          <p:cNvPr id="9" name="Espace réservé du numéro de diapositive 8"/>
          <p:cNvSpPr>
            <a:spLocks noGrp="1"/>
          </p:cNvSpPr>
          <p:nvPr>
            <p:ph type="sldNum" sz="quarter" idx="12"/>
          </p:nvPr>
        </p:nvSpPr>
        <p:spPr/>
        <p:txBody>
          <a:bodyPr/>
          <a:lstStyle/>
          <a:p>
            <a:fld id="{0581B432-3E76-4D52-A67F-78025513B3D8}" type="slidenum">
              <a:rPr lang="fr-FR" smtClean="0"/>
              <a:pPr/>
              <a:t>39</a:t>
            </a:fld>
            <a:endParaRPr lang="fr-FR"/>
          </a:p>
        </p:txBody>
      </p:sp>
      <p:pic>
        <p:nvPicPr>
          <p:cNvPr id="10" name="Image 9" descr="au bon coin.jpg"/>
          <p:cNvPicPr>
            <a:picLocks noChangeAspect="1"/>
          </p:cNvPicPr>
          <p:nvPr/>
        </p:nvPicPr>
        <p:blipFill>
          <a:blip r:embed="rId3" cstate="screen"/>
          <a:stretch>
            <a:fillRect/>
          </a:stretch>
        </p:blipFill>
        <p:spPr>
          <a:xfrm>
            <a:off x="4423438" y="836712"/>
            <a:ext cx="4720562" cy="3108308"/>
          </a:xfrm>
          <a:prstGeom prst="rect">
            <a:avLst/>
          </a:prstGeom>
        </p:spPr>
      </p:pic>
      <p:pic>
        <p:nvPicPr>
          <p:cNvPr id="12" name="Image 11" descr="place 14 juillet.jpg"/>
          <p:cNvPicPr>
            <a:picLocks noChangeAspect="1"/>
          </p:cNvPicPr>
          <p:nvPr/>
        </p:nvPicPr>
        <p:blipFill>
          <a:blip r:embed="rId4" cstate="screen"/>
          <a:stretch>
            <a:fillRect/>
          </a:stretch>
        </p:blipFill>
        <p:spPr>
          <a:xfrm>
            <a:off x="0" y="836712"/>
            <a:ext cx="4427984" cy="2912932"/>
          </a:xfrm>
          <a:prstGeom prst="rect">
            <a:avLst/>
          </a:prstGeom>
        </p:spPr>
      </p:pic>
      <p:pic>
        <p:nvPicPr>
          <p:cNvPr id="11" name="Image 10" descr="Cafe-Hotel Au bon coin.jpg"/>
          <p:cNvPicPr>
            <a:picLocks noChangeAspect="1"/>
          </p:cNvPicPr>
          <p:nvPr/>
        </p:nvPicPr>
        <p:blipFill>
          <a:blip r:embed="rId5" cstate="screen"/>
          <a:stretch>
            <a:fillRect/>
          </a:stretch>
        </p:blipFill>
        <p:spPr>
          <a:xfrm>
            <a:off x="4572000" y="3827874"/>
            <a:ext cx="4355976" cy="303012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43608" y="188640"/>
            <a:ext cx="7128792" cy="523220"/>
          </a:xfrm>
          <a:prstGeom prst="rect">
            <a:avLst/>
          </a:prstGeom>
          <a:noFill/>
        </p:spPr>
        <p:txBody>
          <a:bodyPr wrap="square" rtlCol="0">
            <a:spAutoFit/>
          </a:bodyPr>
          <a:lstStyle/>
          <a:p>
            <a:pPr algn="ctr"/>
            <a:r>
              <a:rPr lang="fr-FR" sz="2800" dirty="0" smtClean="0"/>
              <a:t>Eglise – Château de Coubertin – Mairie Ecoles</a:t>
            </a:r>
            <a:endParaRPr lang="fr-FR" sz="2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4</a:t>
            </a:fld>
            <a:endParaRPr lang="fr-FR" dirty="0"/>
          </a:p>
        </p:txBody>
      </p:sp>
      <p:pic>
        <p:nvPicPr>
          <p:cNvPr id="5" name="Image 4" descr="109_001.jpg"/>
          <p:cNvPicPr>
            <a:picLocks noChangeAspect="1"/>
          </p:cNvPicPr>
          <p:nvPr/>
        </p:nvPicPr>
        <p:blipFill>
          <a:blip r:embed="rId2" cstate="screen"/>
          <a:stretch>
            <a:fillRect/>
          </a:stretch>
        </p:blipFill>
        <p:spPr>
          <a:xfrm>
            <a:off x="683568" y="980728"/>
            <a:ext cx="8028384" cy="525780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71600" y="260648"/>
            <a:ext cx="7128792" cy="1077218"/>
          </a:xfrm>
          <a:prstGeom prst="rect">
            <a:avLst/>
          </a:prstGeom>
          <a:noFill/>
        </p:spPr>
        <p:txBody>
          <a:bodyPr wrap="square" rtlCol="0">
            <a:spAutoFit/>
          </a:bodyPr>
          <a:lstStyle/>
          <a:p>
            <a:pPr algn="ctr"/>
            <a:r>
              <a:rPr lang="fr-FR" sz="3200" dirty="0" smtClean="0"/>
              <a:t>Hôtel Pension de l’Yvette à l’entrée de </a:t>
            </a:r>
          </a:p>
          <a:p>
            <a:pPr algn="ctr"/>
            <a:r>
              <a:rPr lang="fr-FR" sz="3200" dirty="0" smtClean="0"/>
              <a:t>St Rémy en venant de Paris </a:t>
            </a:r>
            <a:endParaRPr lang="fr-FR" sz="3200" dirty="0"/>
          </a:p>
        </p:txBody>
      </p:sp>
      <p:pic>
        <p:nvPicPr>
          <p:cNvPr id="5" name="Image 4" descr="hotel pension de l yvette.jpg"/>
          <p:cNvPicPr>
            <a:picLocks noChangeAspect="1"/>
          </p:cNvPicPr>
          <p:nvPr/>
        </p:nvPicPr>
        <p:blipFill>
          <a:blip r:embed="rId2" cstate="screen"/>
          <a:stretch>
            <a:fillRect/>
          </a:stretch>
        </p:blipFill>
        <p:spPr>
          <a:xfrm>
            <a:off x="1115616" y="1700808"/>
            <a:ext cx="7004079" cy="4504161"/>
          </a:xfrm>
          <a:prstGeom prst="rect">
            <a:avLst/>
          </a:prstGeo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40</a:t>
            </a:fld>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Hôtel du Lac </a:t>
            </a:r>
            <a:r>
              <a:rPr lang="fr-FR" sz="3200" dirty="0" err="1" smtClean="0"/>
              <a:t>Beauséjour</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41</a:t>
            </a:fld>
            <a:endParaRPr lang="fr-FR"/>
          </a:p>
        </p:txBody>
      </p:sp>
      <p:pic>
        <p:nvPicPr>
          <p:cNvPr id="5" name="Espace réservé du contenu 4" descr="beauséjour.jpg"/>
          <p:cNvPicPr>
            <a:picLocks noGrp="1" noChangeAspect="1"/>
          </p:cNvPicPr>
          <p:nvPr>
            <p:ph idx="1"/>
          </p:nvPr>
        </p:nvPicPr>
        <p:blipFill>
          <a:blip r:embed="rId2" cstate="screen"/>
          <a:stretch>
            <a:fillRect/>
          </a:stretch>
        </p:blipFill>
        <p:spPr>
          <a:xfrm>
            <a:off x="3995936" y="3712464"/>
            <a:ext cx="4864608" cy="3145536"/>
          </a:xfrm>
          <a:prstGeom prst="rect">
            <a:avLst/>
          </a:prstGeom>
        </p:spPr>
      </p:pic>
      <p:pic>
        <p:nvPicPr>
          <p:cNvPr id="7" name="Image 6" descr="hotel du lac.jpg"/>
          <p:cNvPicPr>
            <a:picLocks noChangeAspect="1"/>
          </p:cNvPicPr>
          <p:nvPr/>
        </p:nvPicPr>
        <p:blipFill>
          <a:blip r:embed="rId3" cstate="screen"/>
          <a:stretch>
            <a:fillRect/>
          </a:stretch>
        </p:blipFill>
        <p:spPr>
          <a:xfrm>
            <a:off x="251520" y="836712"/>
            <a:ext cx="5040560" cy="3169152"/>
          </a:xfrm>
          <a:prstGeom prst="rect">
            <a:avLst/>
          </a:prstGeom>
        </p:spPr>
      </p:pic>
      <p:sp>
        <p:nvSpPr>
          <p:cNvPr id="6" name="ZoneTexte 5"/>
          <p:cNvSpPr txBox="1"/>
          <p:nvPr/>
        </p:nvSpPr>
        <p:spPr>
          <a:xfrm>
            <a:off x="5580112" y="1124744"/>
            <a:ext cx="3096344" cy="1754326"/>
          </a:xfrm>
          <a:prstGeom prst="rect">
            <a:avLst/>
          </a:prstGeom>
          <a:noFill/>
        </p:spPr>
        <p:txBody>
          <a:bodyPr wrap="square" rtlCol="0">
            <a:spAutoFit/>
          </a:bodyPr>
          <a:lstStyle/>
          <a:p>
            <a:r>
              <a:rPr lang="fr-FR" dirty="0" smtClean="0"/>
              <a:t>Lors de la rupture de la digue du Lac en 1930, l’Hôtel a été épargné. Les terrains derrière servaient de déversoir et de terrain de jeux pour les enfants.</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418058"/>
          </a:xfrm>
        </p:spPr>
        <p:txBody>
          <a:bodyPr>
            <a:noAutofit/>
          </a:bodyPr>
          <a:lstStyle/>
          <a:p>
            <a:r>
              <a:rPr lang="fr-FR" sz="3200" dirty="0" smtClean="0"/>
              <a:t>Hôtel du Lac </a:t>
            </a:r>
            <a:r>
              <a:rPr lang="fr-FR" sz="3200" dirty="0" err="1" smtClean="0"/>
              <a:t>Beauséjour</a:t>
            </a:r>
            <a:endParaRPr lang="fr-FR" sz="3200" dirty="0"/>
          </a:p>
        </p:txBody>
      </p:sp>
      <p:pic>
        <p:nvPicPr>
          <p:cNvPr id="4" name="Espace réservé du contenu 3" descr="hotel et lac beausejour couleur.jpg"/>
          <p:cNvPicPr>
            <a:picLocks noGrp="1" noChangeAspect="1"/>
          </p:cNvPicPr>
          <p:nvPr>
            <p:ph idx="1"/>
          </p:nvPr>
        </p:nvPicPr>
        <p:blipFill>
          <a:blip r:embed="rId2" cstate="screen"/>
          <a:stretch>
            <a:fillRect/>
          </a:stretch>
        </p:blipFill>
        <p:spPr>
          <a:xfrm>
            <a:off x="1619672" y="1412776"/>
            <a:ext cx="6130858" cy="4392488"/>
          </a:xfrm>
        </p:spPr>
      </p:pic>
      <p:sp>
        <p:nvSpPr>
          <p:cNvPr id="6" name="Espace réservé du numéro de diapositive 5"/>
          <p:cNvSpPr>
            <a:spLocks noGrp="1"/>
          </p:cNvSpPr>
          <p:nvPr>
            <p:ph type="sldNum" sz="quarter" idx="12"/>
          </p:nvPr>
        </p:nvSpPr>
        <p:spPr/>
        <p:txBody>
          <a:bodyPr/>
          <a:lstStyle/>
          <a:p>
            <a:fld id="{0581B432-3E76-4D52-A67F-78025513B3D8}" type="slidenum">
              <a:rPr lang="fr-FR" smtClean="0"/>
              <a:pPr/>
              <a:t>42</a:t>
            </a:fld>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504056"/>
          </a:xfrm>
        </p:spPr>
        <p:txBody>
          <a:bodyPr>
            <a:normAutofit fontScale="90000"/>
          </a:bodyPr>
          <a:lstStyle/>
          <a:p>
            <a:r>
              <a:rPr lang="fr-FR" sz="2000" dirty="0" smtClean="0"/>
              <a:t>Hôtel </a:t>
            </a:r>
            <a:r>
              <a:rPr lang="fr-FR" sz="2000" dirty="0" err="1" smtClean="0"/>
              <a:t>Beauséjour</a:t>
            </a:r>
            <a:r>
              <a:rPr lang="fr-FR" sz="2000" dirty="0" smtClean="0"/>
              <a:t> – J. </a:t>
            </a:r>
            <a:r>
              <a:rPr lang="fr-FR" sz="2000" dirty="0" err="1" smtClean="0"/>
              <a:t>Gabard</a:t>
            </a:r>
            <a:r>
              <a:rPr lang="fr-FR" sz="2000" dirty="0" smtClean="0"/>
              <a:t> pension de famille – rue du Port Royal - devenu ensuite…</a:t>
            </a:r>
            <a:endParaRPr lang="fr-FR" sz="20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43</a:t>
            </a:fld>
            <a:endParaRPr lang="fr-FR"/>
          </a:p>
        </p:txBody>
      </p:sp>
      <p:pic>
        <p:nvPicPr>
          <p:cNvPr id="7" name="Image 6" descr="553_001.jpg"/>
          <p:cNvPicPr>
            <a:picLocks noChangeAspect="1"/>
          </p:cNvPicPr>
          <p:nvPr/>
        </p:nvPicPr>
        <p:blipFill>
          <a:blip r:embed="rId2" cstate="screen"/>
          <a:stretch>
            <a:fillRect/>
          </a:stretch>
        </p:blipFill>
        <p:spPr>
          <a:xfrm>
            <a:off x="0" y="620688"/>
            <a:ext cx="5838958" cy="3974589"/>
          </a:xfrm>
          <a:prstGeom prst="rect">
            <a:avLst/>
          </a:prstGeom>
        </p:spPr>
      </p:pic>
      <p:pic>
        <p:nvPicPr>
          <p:cNvPr id="8" name="Image 7" descr="hotel gabard.jpg"/>
          <p:cNvPicPr>
            <a:picLocks noChangeAspect="1"/>
          </p:cNvPicPr>
          <p:nvPr/>
        </p:nvPicPr>
        <p:blipFill>
          <a:blip r:embed="rId3" cstate="screen"/>
          <a:stretch>
            <a:fillRect/>
          </a:stretch>
        </p:blipFill>
        <p:spPr>
          <a:xfrm>
            <a:off x="3959424" y="3573016"/>
            <a:ext cx="5184576" cy="342022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Hôtel Restaurant La Cressonnière – rue du Port Royal – actuellement maison individuelle</a:t>
            </a:r>
            <a:endParaRPr lang="fr-FR" sz="2800" dirty="0"/>
          </a:p>
        </p:txBody>
      </p:sp>
      <p:pic>
        <p:nvPicPr>
          <p:cNvPr id="4" name="Espace réservé du contenu 3" descr="la cressonniere maison piollet.jpg"/>
          <p:cNvPicPr>
            <a:picLocks noGrp="1" noChangeAspect="1"/>
          </p:cNvPicPr>
          <p:nvPr>
            <p:ph idx="1"/>
          </p:nvPr>
        </p:nvPicPr>
        <p:blipFill>
          <a:blip r:embed="rId2" cstate="screen"/>
          <a:stretch>
            <a:fillRect/>
          </a:stretch>
        </p:blipFill>
        <p:spPr>
          <a:xfrm>
            <a:off x="899592" y="1739466"/>
            <a:ext cx="7099027" cy="5118534"/>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44</a:t>
            </a:fld>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Autofit/>
          </a:bodyPr>
          <a:lstStyle/>
          <a:p>
            <a:r>
              <a:rPr lang="fr-FR" sz="2400" dirty="0" smtClean="0"/>
              <a:t>Hôtel des Ormeaux – en bas de la Rue du Port Royal est actuellement une maison individuelle</a:t>
            </a:r>
            <a:endParaRPr lang="fr-FR" sz="2400" dirty="0"/>
          </a:p>
        </p:txBody>
      </p:sp>
      <p:pic>
        <p:nvPicPr>
          <p:cNvPr id="4" name="Espace réservé du contenu 3" descr="hotel des ormeaux route de millon à rhodon.jpg"/>
          <p:cNvPicPr>
            <a:picLocks noGrp="1" noChangeAspect="1"/>
          </p:cNvPicPr>
          <p:nvPr>
            <p:ph idx="1"/>
          </p:nvPr>
        </p:nvPicPr>
        <p:blipFill>
          <a:blip r:embed="rId2" cstate="screen"/>
          <a:stretch>
            <a:fillRect/>
          </a:stretch>
        </p:blipFill>
        <p:spPr>
          <a:xfrm>
            <a:off x="107504" y="1052736"/>
            <a:ext cx="5578085" cy="3611344"/>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45</a:t>
            </a:fld>
            <a:endParaRPr lang="fr-FR"/>
          </a:p>
        </p:txBody>
      </p:sp>
      <p:pic>
        <p:nvPicPr>
          <p:cNvPr id="6" name="Image 5" descr="hotel ormeaux.jpg"/>
          <p:cNvPicPr>
            <a:picLocks noChangeAspect="1"/>
          </p:cNvPicPr>
          <p:nvPr/>
        </p:nvPicPr>
        <p:blipFill>
          <a:blip r:embed="rId3" cstate="screen"/>
          <a:stretch>
            <a:fillRect/>
          </a:stretch>
        </p:blipFill>
        <p:spPr>
          <a:xfrm>
            <a:off x="4499992" y="3645024"/>
            <a:ext cx="4536504" cy="309960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2400" dirty="0" smtClean="0"/>
              <a:t>Restaurant L. </a:t>
            </a:r>
            <a:r>
              <a:rPr lang="fr-FR" sz="2400" dirty="0" err="1" smtClean="0"/>
              <a:t>Bouillet</a:t>
            </a:r>
            <a:r>
              <a:rPr lang="fr-FR" sz="2400" dirty="0" smtClean="0"/>
              <a:t> – rue de Paris – à la limite de </a:t>
            </a:r>
            <a:r>
              <a:rPr lang="fr-FR" sz="2400" dirty="0" err="1" smtClean="0"/>
              <a:t>Gif</a:t>
            </a:r>
            <a:r>
              <a:rPr lang="fr-FR" sz="2400" dirty="0" smtClean="0"/>
              <a:t> en face la rue Fernand Léger et le restaurant Shéhérazade</a:t>
            </a:r>
            <a:endParaRPr lang="fr-FR" sz="2400" dirty="0"/>
          </a:p>
        </p:txBody>
      </p:sp>
      <p:pic>
        <p:nvPicPr>
          <p:cNvPr id="5" name="Espace réservé du contenu 4" descr="resto à limite gif.jpg"/>
          <p:cNvPicPr>
            <a:picLocks noGrp="1" noChangeAspect="1"/>
          </p:cNvPicPr>
          <p:nvPr>
            <p:ph idx="1"/>
          </p:nvPr>
        </p:nvPicPr>
        <p:blipFill>
          <a:blip r:embed="rId2" cstate="screen"/>
          <a:stretch>
            <a:fillRect/>
          </a:stretch>
        </p:blipFill>
        <p:spPr>
          <a:xfrm>
            <a:off x="2771800" y="1052736"/>
            <a:ext cx="3737570" cy="5618764"/>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46</a:t>
            </a:fld>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4000" dirty="0" smtClean="0"/>
              <a:t>La Gare</a:t>
            </a:r>
            <a:endParaRPr lang="fr-FR" sz="4000" dirty="0"/>
          </a:p>
        </p:txBody>
      </p:sp>
      <p:sp>
        <p:nvSpPr>
          <p:cNvPr id="5" name="ZoneTexte 4"/>
          <p:cNvSpPr txBox="1"/>
          <p:nvPr/>
        </p:nvSpPr>
        <p:spPr>
          <a:xfrm>
            <a:off x="395536" y="908720"/>
            <a:ext cx="8280920" cy="5047536"/>
          </a:xfrm>
          <a:prstGeom prst="rect">
            <a:avLst/>
          </a:prstGeom>
          <a:noFill/>
        </p:spPr>
        <p:txBody>
          <a:bodyPr wrap="square" rtlCol="0">
            <a:spAutoFit/>
          </a:bodyPr>
          <a:lstStyle/>
          <a:p>
            <a:r>
              <a:rPr lang="fr-FR" sz="1400" dirty="0" smtClean="0"/>
              <a:t>Ouverture en 1867 de la ligne de chemin de fer de Paris à Limours, ligne qui dépendait de la Compagnie d’Orléans. Les trains desservaient </a:t>
            </a:r>
            <a:r>
              <a:rPr lang="fr-FR" sz="1400" dirty="0" err="1" smtClean="0"/>
              <a:t>Gif</a:t>
            </a:r>
            <a:r>
              <a:rPr lang="fr-FR" sz="1400" dirty="0" smtClean="0"/>
              <a:t> sur Yvette et St Rémy les Chevreuse et montaient jusqu’à </a:t>
            </a:r>
            <a:r>
              <a:rPr lang="fr-FR" sz="1400" dirty="0" err="1" smtClean="0"/>
              <a:t>Boullay</a:t>
            </a:r>
            <a:r>
              <a:rPr lang="fr-FR" sz="1400" dirty="0" smtClean="0"/>
              <a:t> les Trous et Limours. A 50 m de la gare, devant l’ancienne maison du garde-barrière (l’actuel « Aiguillage ») l’appareil de voie, joignait les sens pairs et impairs en une voie unique pour cette ultime portion du parcours. La ligne « St Rémy les Chevreuse-Limours » a été fermée en 1939, puis déferrée par les forces d’occupation allemandes en 1941. Sur cette portion, il y a eu jusqu’à 9 trains aller et 9 trains retour/jour. Les voyageurs allaient soit travailler à Paris ou soit à Cernay le dimanche pour voir les peintres et festoyer à la campagne, aux thermes de Forges les Bains, comme l’écrivain Tolstoï. En gare, les voitures à cheval prenaient le relais pour les mener à bon port.</a:t>
            </a:r>
          </a:p>
          <a:p>
            <a:endParaRPr lang="fr-FR" sz="1400" dirty="0" smtClean="0"/>
          </a:p>
          <a:p>
            <a:r>
              <a:rPr lang="fr-FR" sz="1400" dirty="0" smtClean="0"/>
              <a:t>Fin </a:t>
            </a:r>
            <a:r>
              <a:rPr lang="fr-FR" sz="1400" dirty="0" err="1" smtClean="0"/>
              <a:t>XIXè</a:t>
            </a:r>
            <a:r>
              <a:rPr lang="fr-FR" sz="1400" dirty="0" smtClean="0"/>
              <a:t> siècle : 19 trains de voyageurs/jour dans chaque sens reliant la Gare du Luxembourg à St Rémy en 1 heure. Environ 150 000 voyageurs/an.</a:t>
            </a:r>
          </a:p>
          <a:p>
            <a:endParaRPr lang="fr-FR" sz="1400" dirty="0" smtClean="0"/>
          </a:p>
          <a:p>
            <a:r>
              <a:rPr lang="fr-FR" sz="1400" dirty="0" smtClean="0"/>
              <a:t>Poids des marchandises transportées : 2700 tonnes/an. Les trains convoyaient le grès extrait des carrières et les pierres de meulière destinées à paver les rues de Paris, mais aussi les denrées périssables, comme les fraises qui, en saison, étaient expédiées vers Paris par wagons entiers. Cueillies dans la vallée de St Rémy, elles étaient vendues le lendemain aux halles.</a:t>
            </a:r>
          </a:p>
          <a:p>
            <a:endParaRPr lang="fr-FR" sz="1400" dirty="0" smtClean="0"/>
          </a:p>
          <a:p>
            <a:r>
              <a:rPr lang="fr-FR" sz="1400" dirty="0" smtClean="0"/>
              <a:t>En 1897 : Ouverture d’une halte voyageurs au hameau de Courcelles.</a:t>
            </a:r>
          </a:p>
          <a:p>
            <a:endParaRPr lang="fr-FR" sz="1400" dirty="0" smtClean="0"/>
          </a:p>
          <a:p>
            <a:r>
              <a:rPr lang="fr-FR" sz="1400" dirty="0" smtClean="0"/>
              <a:t>1938 : électrification de la ligne jusqu’à St Rémy et fermeture du tronçon Saint Rémy/Limours qui devient chemin de randonnée.</a:t>
            </a:r>
          </a:p>
          <a:p>
            <a:endParaRPr lang="fr-FR" sz="1400" dirty="0" smtClean="0"/>
          </a:p>
          <a:p>
            <a:r>
              <a:rPr lang="fr-FR" sz="1400" dirty="0" smtClean="0"/>
              <a:t>Autour des années 1990, aménagement du terminal de bus devant la gare.</a:t>
            </a:r>
            <a:endParaRPr lang="fr-FR" sz="14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47</a:t>
            </a:fld>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FR" sz="3600" dirty="0" smtClean="0"/>
              <a:t>Passage à niveau de la gare – 1900</a:t>
            </a:r>
            <a:endParaRPr lang="fr-FR" sz="3600" dirty="0"/>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48</a:t>
            </a:fld>
            <a:endParaRPr lang="fr-FR"/>
          </a:p>
        </p:txBody>
      </p:sp>
      <p:pic>
        <p:nvPicPr>
          <p:cNvPr id="6" name="Image 5" descr="passage niveau.jpg"/>
          <p:cNvPicPr>
            <a:picLocks noChangeAspect="1"/>
          </p:cNvPicPr>
          <p:nvPr/>
        </p:nvPicPr>
        <p:blipFill>
          <a:blip r:embed="rId2" cstate="screen"/>
          <a:stretch>
            <a:fillRect/>
          </a:stretch>
        </p:blipFill>
        <p:spPr>
          <a:xfrm>
            <a:off x="611560" y="1340768"/>
            <a:ext cx="7056784" cy="4698732"/>
          </a:xfrm>
          <a:prstGeom prst="rect">
            <a:avLst/>
          </a:prstGeom>
        </p:spPr>
      </p:pic>
      <p:sp>
        <p:nvSpPr>
          <p:cNvPr id="7" name="ZoneTexte 6"/>
          <p:cNvSpPr txBox="1"/>
          <p:nvPr/>
        </p:nvSpPr>
        <p:spPr>
          <a:xfrm>
            <a:off x="7668344" y="1916832"/>
            <a:ext cx="1224136" cy="2308324"/>
          </a:xfrm>
          <a:prstGeom prst="rect">
            <a:avLst/>
          </a:prstGeom>
          <a:noFill/>
        </p:spPr>
        <p:txBody>
          <a:bodyPr wrap="square" rtlCol="0">
            <a:spAutoFit/>
          </a:bodyPr>
          <a:lstStyle/>
          <a:p>
            <a:pPr algn="ctr"/>
            <a:r>
              <a:rPr lang="fr-FR" sz="1600" dirty="0" smtClean="0"/>
              <a:t>Réservoir d’eau pour alimenter les locomotives à vapeur. La ligne a été électrifiée en  1938</a:t>
            </a:r>
            <a:endParaRPr lang="fr-FR" sz="1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432048"/>
          </a:xfrm>
        </p:spPr>
        <p:txBody>
          <a:bodyPr>
            <a:normAutofit fontScale="90000"/>
          </a:bodyPr>
          <a:lstStyle/>
          <a:p>
            <a:r>
              <a:rPr lang="fr-FR" sz="2800" dirty="0" smtClean="0"/>
              <a:t>La Gare - 1910</a:t>
            </a:r>
            <a:endParaRPr lang="fr-FR" sz="2800" dirty="0"/>
          </a:p>
        </p:txBody>
      </p:sp>
      <p:pic>
        <p:nvPicPr>
          <p:cNvPr id="4" name="Espace réservé du contenu 3" descr="gare.jpg"/>
          <p:cNvPicPr>
            <a:picLocks noGrp="1" noChangeAspect="1"/>
          </p:cNvPicPr>
          <p:nvPr>
            <p:ph idx="1"/>
          </p:nvPr>
        </p:nvPicPr>
        <p:blipFill>
          <a:blip r:embed="rId2" cstate="screen"/>
          <a:stretch>
            <a:fillRect/>
          </a:stretch>
        </p:blipFill>
        <p:spPr>
          <a:xfrm>
            <a:off x="107504" y="692696"/>
            <a:ext cx="4313634" cy="2827827"/>
          </a:xfrm>
        </p:spPr>
      </p:pic>
      <p:pic>
        <p:nvPicPr>
          <p:cNvPr id="6" name="Image 5" descr="gare.jpg"/>
          <p:cNvPicPr>
            <a:picLocks noChangeAspect="1"/>
          </p:cNvPicPr>
          <p:nvPr/>
        </p:nvPicPr>
        <p:blipFill>
          <a:blip r:embed="rId3" cstate="screen"/>
          <a:stretch>
            <a:fillRect/>
          </a:stretch>
        </p:blipFill>
        <p:spPr>
          <a:xfrm>
            <a:off x="4644008" y="620688"/>
            <a:ext cx="4315296" cy="3236472"/>
          </a:xfrm>
          <a:prstGeom prst="rect">
            <a:avLst/>
          </a:prstGeom>
        </p:spPr>
      </p:pic>
      <p:pic>
        <p:nvPicPr>
          <p:cNvPr id="7" name="Image 6" descr="gare interieur.jpg"/>
          <p:cNvPicPr>
            <a:picLocks noChangeAspect="1"/>
          </p:cNvPicPr>
          <p:nvPr/>
        </p:nvPicPr>
        <p:blipFill>
          <a:blip r:embed="rId4" cstate="screen"/>
          <a:stretch>
            <a:fillRect/>
          </a:stretch>
        </p:blipFill>
        <p:spPr>
          <a:xfrm>
            <a:off x="107504" y="3645024"/>
            <a:ext cx="4392488" cy="2876649"/>
          </a:xfrm>
          <a:prstGeom prst="rect">
            <a:avLst/>
          </a:prstGeom>
        </p:spPr>
      </p:pic>
      <p:sp>
        <p:nvSpPr>
          <p:cNvPr id="8" name="Espace réservé du numéro de diapositive 7"/>
          <p:cNvSpPr>
            <a:spLocks noGrp="1"/>
          </p:cNvSpPr>
          <p:nvPr>
            <p:ph type="sldNum" sz="quarter" idx="12"/>
          </p:nvPr>
        </p:nvSpPr>
        <p:spPr/>
        <p:txBody>
          <a:bodyPr/>
          <a:lstStyle/>
          <a:p>
            <a:fld id="{0581B432-3E76-4D52-A67F-78025513B3D8}" type="slidenum">
              <a:rPr lang="fr-FR" smtClean="0"/>
              <a:pPr/>
              <a:t>49</a:t>
            </a:fld>
            <a:endParaRPr lang="fr-FR"/>
          </a:p>
        </p:txBody>
      </p:sp>
      <p:pic>
        <p:nvPicPr>
          <p:cNvPr id="9" name="Image 8" descr="gare.jpg"/>
          <p:cNvPicPr>
            <a:picLocks noChangeAspect="1"/>
          </p:cNvPicPr>
          <p:nvPr/>
        </p:nvPicPr>
        <p:blipFill>
          <a:blip r:embed="rId5" cstate="screen"/>
          <a:stretch>
            <a:fillRect/>
          </a:stretch>
        </p:blipFill>
        <p:spPr>
          <a:xfrm>
            <a:off x="4788024" y="3717031"/>
            <a:ext cx="4104456" cy="295374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3200" dirty="0" smtClean="0"/>
              <a:t>Vue aérienne du centre</a:t>
            </a:r>
            <a:endParaRPr lang="fr-FR" sz="3200" dirty="0"/>
          </a:p>
        </p:txBody>
      </p:sp>
      <p:pic>
        <p:nvPicPr>
          <p:cNvPr id="5" name="Espace réservé du contenu 4" descr="vue aerienne.jpg"/>
          <p:cNvPicPr>
            <a:picLocks noGrp="1" noChangeAspect="1"/>
          </p:cNvPicPr>
          <p:nvPr>
            <p:ph idx="1"/>
          </p:nvPr>
        </p:nvPicPr>
        <p:blipFill>
          <a:blip r:embed="rId2" cstate="screen"/>
          <a:stretch>
            <a:fillRect/>
          </a:stretch>
        </p:blipFill>
        <p:spPr>
          <a:xfrm>
            <a:off x="1426054" y="1600200"/>
            <a:ext cx="6291891" cy="4525963"/>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5</a:t>
            </a:fld>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3200" dirty="0" smtClean="0"/>
              <a:t>La Gare - 1910</a:t>
            </a:r>
            <a:endParaRPr lang="fr-FR" sz="3200" dirty="0"/>
          </a:p>
        </p:txBody>
      </p:sp>
      <p:pic>
        <p:nvPicPr>
          <p:cNvPr id="4" name="Espace réservé du contenu 3" descr="gare.jpg"/>
          <p:cNvPicPr>
            <a:picLocks noGrp="1" noChangeAspect="1"/>
          </p:cNvPicPr>
          <p:nvPr>
            <p:ph idx="1"/>
          </p:nvPr>
        </p:nvPicPr>
        <p:blipFill>
          <a:blip r:embed="rId2" cstate="screen"/>
          <a:stretch>
            <a:fillRect/>
          </a:stretch>
        </p:blipFill>
        <p:spPr>
          <a:xfrm>
            <a:off x="251520" y="836712"/>
            <a:ext cx="4533319" cy="2971843"/>
          </a:xfrm>
        </p:spPr>
      </p:pic>
      <p:pic>
        <p:nvPicPr>
          <p:cNvPr id="5" name="Image 4" descr="gare.jpg"/>
          <p:cNvPicPr>
            <a:picLocks noChangeAspect="1"/>
          </p:cNvPicPr>
          <p:nvPr/>
        </p:nvPicPr>
        <p:blipFill>
          <a:blip r:embed="rId3" cstate="screen"/>
          <a:stretch>
            <a:fillRect/>
          </a:stretch>
        </p:blipFill>
        <p:spPr>
          <a:xfrm>
            <a:off x="4644008" y="3933056"/>
            <a:ext cx="4104456" cy="2576687"/>
          </a:xfrm>
          <a:prstGeom prst="rect">
            <a:avLst/>
          </a:prstGeom>
        </p:spPr>
      </p:pic>
      <p:pic>
        <p:nvPicPr>
          <p:cNvPr id="6" name="Image 5" descr="la gare.jpg"/>
          <p:cNvPicPr>
            <a:picLocks noChangeAspect="1"/>
          </p:cNvPicPr>
          <p:nvPr/>
        </p:nvPicPr>
        <p:blipFill>
          <a:blip r:embed="rId4" cstate="screen"/>
          <a:stretch>
            <a:fillRect/>
          </a:stretch>
        </p:blipFill>
        <p:spPr>
          <a:xfrm>
            <a:off x="4932040" y="908720"/>
            <a:ext cx="3834642" cy="2448272"/>
          </a:xfrm>
          <a:prstGeom prst="rect">
            <a:avLst/>
          </a:prstGeom>
        </p:spPr>
      </p:pic>
      <p:pic>
        <p:nvPicPr>
          <p:cNvPr id="7" name="Espace réservé du contenu 3" descr="gare couleur.jpg"/>
          <p:cNvPicPr>
            <a:picLocks noChangeAspect="1"/>
          </p:cNvPicPr>
          <p:nvPr/>
        </p:nvPicPr>
        <p:blipFill>
          <a:blip r:embed="rId5" cstate="screen"/>
          <a:stretch>
            <a:fillRect/>
          </a:stretch>
        </p:blipFill>
        <p:spPr>
          <a:xfrm>
            <a:off x="354572" y="3933056"/>
            <a:ext cx="4063462" cy="2668132"/>
          </a:xfrm>
          <a:prstGeom prst="rect">
            <a:avLst/>
          </a:prstGeom>
        </p:spPr>
      </p:pic>
      <p:sp>
        <p:nvSpPr>
          <p:cNvPr id="8" name="Espace réservé du numéro de diapositive 7"/>
          <p:cNvSpPr>
            <a:spLocks noGrp="1"/>
          </p:cNvSpPr>
          <p:nvPr>
            <p:ph type="sldNum" sz="quarter" idx="12"/>
          </p:nvPr>
        </p:nvSpPr>
        <p:spPr/>
        <p:txBody>
          <a:bodyPr/>
          <a:lstStyle/>
          <a:p>
            <a:fld id="{0581B432-3E76-4D52-A67F-78025513B3D8}" type="slidenum">
              <a:rPr lang="fr-FR" smtClean="0"/>
              <a:pPr/>
              <a:t>50</a:t>
            </a:fld>
            <a:endParaRPr lang="fr-F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562074"/>
          </a:xfrm>
        </p:spPr>
        <p:txBody>
          <a:bodyPr>
            <a:normAutofit/>
          </a:bodyPr>
          <a:lstStyle/>
          <a:p>
            <a:r>
              <a:rPr lang="fr-FR" sz="2800" dirty="0" smtClean="0"/>
              <a:t>Gare – vue aérienne</a:t>
            </a:r>
            <a:endParaRPr lang="fr-FR" sz="2800" dirty="0"/>
          </a:p>
        </p:txBody>
      </p:sp>
      <p:pic>
        <p:nvPicPr>
          <p:cNvPr id="4" name="Espace réservé du contenu 3" descr="gare vue aerienne.jpg"/>
          <p:cNvPicPr>
            <a:picLocks noGrp="1" noChangeAspect="1"/>
          </p:cNvPicPr>
          <p:nvPr>
            <p:ph idx="1"/>
          </p:nvPr>
        </p:nvPicPr>
        <p:blipFill>
          <a:blip r:embed="rId2" cstate="screen"/>
          <a:stretch>
            <a:fillRect/>
          </a:stretch>
        </p:blipFill>
        <p:spPr>
          <a:xfrm>
            <a:off x="0" y="620688"/>
            <a:ext cx="5040560" cy="3857032"/>
          </a:xfrm>
        </p:spPr>
      </p:pic>
      <p:pic>
        <p:nvPicPr>
          <p:cNvPr id="5" name="Image 4" descr="gare vue aerienne couleur.jpg"/>
          <p:cNvPicPr>
            <a:picLocks noChangeAspect="1"/>
          </p:cNvPicPr>
          <p:nvPr/>
        </p:nvPicPr>
        <p:blipFill>
          <a:blip r:embed="rId3" cstate="screen"/>
          <a:stretch>
            <a:fillRect/>
          </a:stretch>
        </p:blipFill>
        <p:spPr>
          <a:xfrm>
            <a:off x="4283968" y="3284984"/>
            <a:ext cx="4669394" cy="3573016"/>
          </a:xfrm>
          <a:prstGeom prst="rect">
            <a:avLst/>
          </a:prstGeom>
        </p:spPr>
      </p:pic>
      <p:pic>
        <p:nvPicPr>
          <p:cNvPr id="6" name="Image 5" descr="quartier gare.jpg"/>
          <p:cNvPicPr>
            <a:picLocks noChangeAspect="1"/>
          </p:cNvPicPr>
          <p:nvPr/>
        </p:nvPicPr>
        <p:blipFill>
          <a:blip r:embed="rId4" cstate="screen"/>
          <a:stretch>
            <a:fillRect/>
          </a:stretch>
        </p:blipFill>
        <p:spPr>
          <a:xfrm>
            <a:off x="4788024" y="620688"/>
            <a:ext cx="4225404" cy="3210173"/>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51</a:t>
            </a:fld>
            <a:endParaRPr lang="fr-F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La Gare et son 1</a:t>
            </a:r>
            <a:r>
              <a:rPr lang="fr-FR" sz="3200" baseline="30000" dirty="0" smtClean="0"/>
              <a:t>er</a:t>
            </a:r>
            <a:r>
              <a:rPr lang="fr-FR" sz="3200" dirty="0" smtClean="0"/>
              <a:t> marché</a:t>
            </a:r>
            <a:endParaRPr lang="fr-FR" sz="3200" dirty="0"/>
          </a:p>
        </p:txBody>
      </p:sp>
      <p:pic>
        <p:nvPicPr>
          <p:cNvPr id="8" name="Espace réservé du contenu 7" descr="place gare et marché.jpg"/>
          <p:cNvPicPr>
            <a:picLocks noGrp="1" noChangeAspect="1"/>
          </p:cNvPicPr>
          <p:nvPr>
            <p:ph idx="1"/>
          </p:nvPr>
        </p:nvPicPr>
        <p:blipFill>
          <a:blip r:embed="rId2" cstate="screen"/>
          <a:stretch>
            <a:fillRect/>
          </a:stretch>
        </p:blipFill>
        <p:spPr>
          <a:xfrm>
            <a:off x="1043608" y="1447589"/>
            <a:ext cx="6768752" cy="4633992"/>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52</a:t>
            </a:fld>
            <a:endParaRPr lang="fr-F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Les Eglises</a:t>
            </a:r>
            <a:endParaRPr lang="fr-FR" sz="3200" dirty="0"/>
          </a:p>
        </p:txBody>
      </p:sp>
      <p:sp>
        <p:nvSpPr>
          <p:cNvPr id="6" name="ZoneTexte 5"/>
          <p:cNvSpPr txBox="1"/>
          <p:nvPr/>
        </p:nvSpPr>
        <p:spPr>
          <a:xfrm>
            <a:off x="251520" y="1196752"/>
            <a:ext cx="5472608" cy="2585323"/>
          </a:xfrm>
          <a:prstGeom prst="rect">
            <a:avLst/>
          </a:prstGeom>
          <a:noFill/>
        </p:spPr>
        <p:txBody>
          <a:bodyPr wrap="square" rtlCol="0">
            <a:spAutoFit/>
          </a:bodyPr>
          <a:lstStyle/>
          <a:p>
            <a:r>
              <a:rPr lang="fr-FR" dirty="0" smtClean="0"/>
              <a:t>	Jusqu’au </a:t>
            </a:r>
            <a:r>
              <a:rPr lang="fr-FR" dirty="0" err="1" smtClean="0"/>
              <a:t>XVIIè</a:t>
            </a:r>
            <a:r>
              <a:rPr lang="fr-FR" dirty="0" smtClean="0"/>
              <a:t> siècle, il existe 2 églises paroissiales à Saint Rémy :</a:t>
            </a:r>
          </a:p>
          <a:p>
            <a:r>
              <a:rPr lang="fr-FR" dirty="0" smtClean="0"/>
              <a:t>	L’église de Saint Rémy de Reims au </a:t>
            </a:r>
            <a:r>
              <a:rPr lang="fr-FR" dirty="0" err="1" smtClean="0"/>
              <a:t>XIè</a:t>
            </a:r>
            <a:r>
              <a:rPr lang="fr-FR" dirty="0" smtClean="0"/>
              <a:t> siècle qui a été entièrement remaniée au </a:t>
            </a:r>
            <a:r>
              <a:rPr lang="fr-FR" dirty="0" err="1" smtClean="0"/>
              <a:t>XVIè</a:t>
            </a:r>
            <a:r>
              <a:rPr lang="fr-FR" dirty="0" smtClean="0"/>
              <a:t> siècle avec ensuite de nombreuses restaurations au </a:t>
            </a:r>
            <a:r>
              <a:rPr lang="fr-FR" dirty="0" err="1" smtClean="0"/>
              <a:t>XIXè</a:t>
            </a:r>
            <a:r>
              <a:rPr lang="fr-FR" dirty="0" smtClean="0"/>
              <a:t> siècle.</a:t>
            </a:r>
          </a:p>
          <a:p>
            <a:r>
              <a:rPr lang="fr-FR" dirty="0" smtClean="0"/>
              <a:t>	La deuxième église, disparue aujourd’hui est à l’origine du Prieuré Saint Paul. Confirmée dès le </a:t>
            </a:r>
            <a:r>
              <a:rPr lang="fr-FR" dirty="0" err="1" smtClean="0"/>
              <a:t>XIIè</a:t>
            </a:r>
            <a:r>
              <a:rPr lang="fr-FR" dirty="0" smtClean="0"/>
              <a:t> siècle, elle servit de lieu de culte paroissial jusqu’en 1621.</a:t>
            </a:r>
          </a:p>
        </p:txBody>
      </p:sp>
      <p:pic>
        <p:nvPicPr>
          <p:cNvPr id="8" name="Image 7" descr="eglise avec statue.jpg"/>
          <p:cNvPicPr>
            <a:picLocks noChangeAspect="1"/>
          </p:cNvPicPr>
          <p:nvPr/>
        </p:nvPicPr>
        <p:blipFill>
          <a:blip r:embed="rId2" cstate="screen"/>
          <a:stretch>
            <a:fillRect/>
          </a:stretch>
        </p:blipFill>
        <p:spPr>
          <a:xfrm>
            <a:off x="6012160" y="836712"/>
            <a:ext cx="2893339" cy="4501363"/>
          </a:xfrm>
          <a:prstGeom prst="rect">
            <a:avLst/>
          </a:prstGeom>
        </p:spPr>
      </p:pic>
      <p:pic>
        <p:nvPicPr>
          <p:cNvPr id="9" name="Image 8" descr="fontaine de église.jpg"/>
          <p:cNvPicPr>
            <a:picLocks noChangeAspect="1"/>
          </p:cNvPicPr>
          <p:nvPr/>
        </p:nvPicPr>
        <p:blipFill>
          <a:blip r:embed="rId3" cstate="screen"/>
          <a:stretch>
            <a:fillRect/>
          </a:stretch>
        </p:blipFill>
        <p:spPr>
          <a:xfrm>
            <a:off x="467544" y="3861047"/>
            <a:ext cx="4648572" cy="2877687"/>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53</a:t>
            </a:fld>
            <a:endParaRPr lang="fr-FR"/>
          </a:p>
        </p:txBody>
      </p:sp>
      <p:sp>
        <p:nvSpPr>
          <p:cNvPr id="10" name="ZoneTexte 9"/>
          <p:cNvSpPr txBox="1"/>
          <p:nvPr/>
        </p:nvSpPr>
        <p:spPr>
          <a:xfrm>
            <a:off x="5436096" y="5805264"/>
            <a:ext cx="2664296" cy="369332"/>
          </a:xfrm>
          <a:prstGeom prst="rect">
            <a:avLst/>
          </a:prstGeom>
          <a:noFill/>
        </p:spPr>
        <p:txBody>
          <a:bodyPr wrap="square" rtlCol="0">
            <a:spAutoFit/>
          </a:bodyPr>
          <a:lstStyle/>
          <a:p>
            <a:r>
              <a:rPr lang="fr-FR" dirty="0" smtClean="0"/>
              <a:t>Fontaine devant l’église</a:t>
            </a:r>
            <a:endParaRPr lang="fr-F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3200" dirty="0" smtClean="0"/>
              <a:t>L’Eglise</a:t>
            </a:r>
            <a:endParaRPr lang="fr-FR" sz="3200" dirty="0"/>
          </a:p>
        </p:txBody>
      </p:sp>
      <p:pic>
        <p:nvPicPr>
          <p:cNvPr id="4" name="Espace réservé du contenu 3" descr="l eglise.jpg"/>
          <p:cNvPicPr>
            <a:picLocks noGrp="1" noChangeAspect="1"/>
          </p:cNvPicPr>
          <p:nvPr>
            <p:ph idx="1"/>
          </p:nvPr>
        </p:nvPicPr>
        <p:blipFill>
          <a:blip r:embed="rId2" cstate="screen"/>
          <a:stretch>
            <a:fillRect/>
          </a:stretch>
        </p:blipFill>
        <p:spPr>
          <a:xfrm>
            <a:off x="251520" y="1556792"/>
            <a:ext cx="3081762" cy="4896544"/>
          </a:xfrm>
        </p:spPr>
      </p:pic>
      <p:sp>
        <p:nvSpPr>
          <p:cNvPr id="6" name="ZoneTexte 5"/>
          <p:cNvSpPr txBox="1"/>
          <p:nvPr/>
        </p:nvSpPr>
        <p:spPr>
          <a:xfrm>
            <a:off x="5004048" y="2348880"/>
            <a:ext cx="2088232" cy="400110"/>
          </a:xfrm>
          <a:prstGeom prst="rect">
            <a:avLst/>
          </a:prstGeom>
          <a:noFill/>
        </p:spPr>
        <p:txBody>
          <a:bodyPr wrap="square" rtlCol="0">
            <a:spAutoFit/>
          </a:bodyPr>
          <a:lstStyle/>
          <a:p>
            <a:pPr algn="ctr"/>
            <a:r>
              <a:rPr lang="fr-FR" sz="2000" dirty="0" smtClean="0"/>
              <a:t>1930</a:t>
            </a:r>
            <a:endParaRPr lang="fr-FR" sz="2000" dirty="0"/>
          </a:p>
        </p:txBody>
      </p:sp>
      <p:sp>
        <p:nvSpPr>
          <p:cNvPr id="7" name="ZoneTexte 6"/>
          <p:cNvSpPr txBox="1"/>
          <p:nvPr/>
        </p:nvSpPr>
        <p:spPr>
          <a:xfrm>
            <a:off x="3635896" y="1412776"/>
            <a:ext cx="4968552" cy="923330"/>
          </a:xfrm>
          <a:prstGeom prst="rect">
            <a:avLst/>
          </a:prstGeom>
          <a:noFill/>
        </p:spPr>
        <p:txBody>
          <a:bodyPr wrap="square" rtlCol="0">
            <a:spAutoFit/>
          </a:bodyPr>
          <a:lstStyle/>
          <a:p>
            <a:r>
              <a:rPr lang="fr-FR" dirty="0" smtClean="0"/>
              <a:t>Le clocher marque la confluence de trois vallées (Yvette, </a:t>
            </a:r>
            <a:r>
              <a:rPr lang="fr-FR" dirty="0" err="1" smtClean="0"/>
              <a:t>Rhodon</a:t>
            </a:r>
            <a:r>
              <a:rPr lang="fr-FR" dirty="0" smtClean="0"/>
              <a:t> et </a:t>
            </a:r>
            <a:r>
              <a:rPr lang="fr-FR" dirty="0" err="1" smtClean="0"/>
              <a:t>Montabé</a:t>
            </a:r>
            <a:r>
              <a:rPr lang="fr-FR" dirty="0" smtClean="0"/>
              <a:t>) et constitue un point de repère dans le paysage.</a:t>
            </a:r>
            <a:endParaRPr lang="fr-FR" dirty="0"/>
          </a:p>
        </p:txBody>
      </p:sp>
      <p:sp>
        <p:nvSpPr>
          <p:cNvPr id="8" name="Espace réservé du numéro de diapositive 7"/>
          <p:cNvSpPr>
            <a:spLocks noGrp="1"/>
          </p:cNvSpPr>
          <p:nvPr>
            <p:ph type="sldNum" sz="quarter" idx="12"/>
          </p:nvPr>
        </p:nvSpPr>
        <p:spPr/>
        <p:txBody>
          <a:bodyPr/>
          <a:lstStyle/>
          <a:p>
            <a:fld id="{0581B432-3E76-4D52-A67F-78025513B3D8}" type="slidenum">
              <a:rPr lang="fr-FR" smtClean="0"/>
              <a:pPr/>
              <a:t>54</a:t>
            </a:fld>
            <a:endParaRPr lang="fr-FR"/>
          </a:p>
        </p:txBody>
      </p:sp>
      <p:pic>
        <p:nvPicPr>
          <p:cNvPr id="9" name="Image 8" descr="place église.jpg"/>
          <p:cNvPicPr>
            <a:picLocks noChangeAspect="1"/>
          </p:cNvPicPr>
          <p:nvPr/>
        </p:nvPicPr>
        <p:blipFill>
          <a:blip r:embed="rId3" cstate="screen"/>
          <a:stretch>
            <a:fillRect/>
          </a:stretch>
        </p:blipFill>
        <p:spPr>
          <a:xfrm>
            <a:off x="3419872" y="2660208"/>
            <a:ext cx="5256584" cy="339198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432048"/>
          </a:xfrm>
        </p:spPr>
        <p:txBody>
          <a:bodyPr>
            <a:noAutofit/>
          </a:bodyPr>
          <a:lstStyle/>
          <a:p>
            <a:r>
              <a:rPr lang="fr-FR" sz="3200" dirty="0" smtClean="0"/>
              <a:t>L’Eglise</a:t>
            </a:r>
            <a:endParaRPr lang="fr-FR" sz="3200" dirty="0"/>
          </a:p>
        </p:txBody>
      </p:sp>
      <p:pic>
        <p:nvPicPr>
          <p:cNvPr id="6" name="Image 5" descr="l eglise et presse.jpg"/>
          <p:cNvPicPr>
            <a:picLocks noChangeAspect="1"/>
          </p:cNvPicPr>
          <p:nvPr/>
        </p:nvPicPr>
        <p:blipFill>
          <a:blip r:embed="rId2" cstate="screen"/>
          <a:stretch>
            <a:fillRect/>
          </a:stretch>
        </p:blipFill>
        <p:spPr>
          <a:xfrm>
            <a:off x="3995936" y="3477271"/>
            <a:ext cx="4775429" cy="3380729"/>
          </a:xfrm>
          <a:prstGeom prst="rect">
            <a:avLst/>
          </a:prstGeom>
        </p:spPr>
      </p:pic>
      <p:pic>
        <p:nvPicPr>
          <p:cNvPr id="7" name="Image 6" descr="eglise et ancienne presse.jpg"/>
          <p:cNvPicPr>
            <a:picLocks noChangeAspect="1"/>
          </p:cNvPicPr>
          <p:nvPr/>
        </p:nvPicPr>
        <p:blipFill>
          <a:blip r:embed="rId3" cstate="screen"/>
          <a:stretch>
            <a:fillRect/>
          </a:stretch>
        </p:blipFill>
        <p:spPr>
          <a:xfrm>
            <a:off x="4236651" y="764704"/>
            <a:ext cx="4907349" cy="3240360"/>
          </a:xfrm>
          <a:prstGeom prst="rect">
            <a:avLst/>
          </a:prstGeom>
        </p:spPr>
      </p:pic>
      <p:sp>
        <p:nvSpPr>
          <p:cNvPr id="8" name="Espace réservé du numéro de diapositive 7"/>
          <p:cNvSpPr>
            <a:spLocks noGrp="1"/>
          </p:cNvSpPr>
          <p:nvPr>
            <p:ph type="sldNum" sz="quarter" idx="12"/>
          </p:nvPr>
        </p:nvSpPr>
        <p:spPr/>
        <p:txBody>
          <a:bodyPr/>
          <a:lstStyle/>
          <a:p>
            <a:fld id="{0581B432-3E76-4D52-A67F-78025513B3D8}" type="slidenum">
              <a:rPr lang="fr-FR" smtClean="0"/>
              <a:pPr/>
              <a:t>55</a:t>
            </a:fld>
            <a:endParaRPr lang="fr-FR"/>
          </a:p>
        </p:txBody>
      </p:sp>
      <p:pic>
        <p:nvPicPr>
          <p:cNvPr id="9" name="Image 8" descr="l eglise.jpg"/>
          <p:cNvPicPr>
            <a:picLocks noChangeAspect="1"/>
          </p:cNvPicPr>
          <p:nvPr/>
        </p:nvPicPr>
        <p:blipFill>
          <a:blip r:embed="rId4" cstate="screen"/>
          <a:stretch>
            <a:fillRect/>
          </a:stretch>
        </p:blipFill>
        <p:spPr>
          <a:xfrm>
            <a:off x="0" y="836712"/>
            <a:ext cx="4236596" cy="2766172"/>
          </a:xfrm>
          <a:prstGeom prst="rect">
            <a:avLst/>
          </a:prstGeom>
        </p:spPr>
      </p:pic>
      <p:sp>
        <p:nvSpPr>
          <p:cNvPr id="10" name="ZoneTexte 9"/>
          <p:cNvSpPr txBox="1"/>
          <p:nvPr/>
        </p:nvSpPr>
        <p:spPr>
          <a:xfrm>
            <a:off x="467544" y="5229200"/>
            <a:ext cx="2592288" cy="1015663"/>
          </a:xfrm>
          <a:prstGeom prst="rect">
            <a:avLst/>
          </a:prstGeom>
          <a:noFill/>
        </p:spPr>
        <p:txBody>
          <a:bodyPr wrap="square" rtlCol="0">
            <a:spAutoFit/>
          </a:bodyPr>
          <a:lstStyle/>
          <a:p>
            <a:pPr algn="ctr"/>
            <a:r>
              <a:rPr lang="fr-FR" sz="2000" dirty="0" smtClean="0"/>
              <a:t>L’ancienne boutique de  Presse dans les années 70-80</a:t>
            </a:r>
            <a:endParaRPr lang="fr-FR"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2800" dirty="0" smtClean="0"/>
              <a:t>Cimetière</a:t>
            </a:r>
            <a:endParaRPr lang="fr-FR" sz="2800" dirty="0"/>
          </a:p>
        </p:txBody>
      </p:sp>
      <p:pic>
        <p:nvPicPr>
          <p:cNvPr id="1028" name="Picture 4"/>
          <p:cNvPicPr>
            <a:picLocks noChangeAspect="1" noChangeArrowheads="1"/>
          </p:cNvPicPr>
          <p:nvPr/>
        </p:nvPicPr>
        <p:blipFill>
          <a:blip r:embed="rId2" cstate="screen"/>
          <a:srcRect/>
          <a:stretch>
            <a:fillRect/>
          </a:stretch>
        </p:blipFill>
        <p:spPr bwMode="auto">
          <a:xfrm>
            <a:off x="6300192" y="1484784"/>
            <a:ext cx="2412417" cy="3701405"/>
          </a:xfrm>
          <a:prstGeom prst="rect">
            <a:avLst/>
          </a:prstGeom>
          <a:noFill/>
          <a:ln w="9525">
            <a:noFill/>
            <a:miter lim="800000"/>
            <a:headEnd/>
            <a:tailEnd/>
          </a:ln>
        </p:spPr>
      </p:pic>
      <p:sp>
        <p:nvSpPr>
          <p:cNvPr id="6" name="Espace réservé du contenu 5"/>
          <p:cNvSpPr>
            <a:spLocks noGrp="1"/>
          </p:cNvSpPr>
          <p:nvPr>
            <p:ph idx="1"/>
          </p:nvPr>
        </p:nvSpPr>
        <p:spPr>
          <a:xfrm>
            <a:off x="179512" y="764704"/>
            <a:ext cx="5976664" cy="2520280"/>
          </a:xfrm>
        </p:spPr>
        <p:txBody>
          <a:bodyPr>
            <a:noAutofit/>
          </a:bodyPr>
          <a:lstStyle/>
          <a:p>
            <a:pPr>
              <a:buNone/>
            </a:pPr>
            <a:r>
              <a:rPr lang="fr-FR" sz="1600" dirty="0" smtClean="0"/>
              <a:t>Le cimetière actuel se trouve Rue Darboux. L’ancien cimetière situé entre le Passage Perron et la Rue des Roches, n’a pas été déplacé. Il abrite les tombes de la Famille de Coubertin et une croix de cimetière datant du </a:t>
            </a:r>
            <a:r>
              <a:rPr lang="fr-FR" sz="1600" dirty="0" err="1" smtClean="0"/>
              <a:t>XVIIè</a:t>
            </a:r>
            <a:r>
              <a:rPr lang="fr-FR" sz="1600" dirty="0" smtClean="0"/>
              <a:t> siècle.</a:t>
            </a:r>
          </a:p>
          <a:p>
            <a:pPr>
              <a:buNone/>
            </a:pPr>
            <a:r>
              <a:rPr lang="fr-FR" sz="1600" dirty="0" smtClean="0"/>
              <a:t>A l’origine, comme partout, le cimetière entourait l’église. </a:t>
            </a:r>
          </a:p>
          <a:p>
            <a:pPr>
              <a:buNone/>
            </a:pPr>
            <a:r>
              <a:rPr lang="fr-FR" sz="1600" dirty="0" smtClean="0"/>
              <a:t>Quelques dizaines de mètres plus bas, le passage </a:t>
            </a:r>
            <a:r>
              <a:rPr lang="fr-FR" sz="1600" dirty="0" err="1" smtClean="0"/>
              <a:t>Péron</a:t>
            </a:r>
            <a:r>
              <a:rPr lang="fr-FR" sz="1600" dirty="0" smtClean="0"/>
              <a:t> (en face l’entrée de l’actuelle Mairie), encore pavé, était une ancienne cour de ferme. </a:t>
            </a:r>
          </a:p>
          <a:p>
            <a:pPr>
              <a:buNone/>
            </a:pPr>
            <a:r>
              <a:rPr lang="fr-FR" sz="1600" dirty="0" smtClean="0"/>
              <a:t>Adossée au cimetière, l’ancienne Maison des Indigents et la prison.</a:t>
            </a:r>
          </a:p>
        </p:txBody>
      </p:sp>
      <p:sp>
        <p:nvSpPr>
          <p:cNvPr id="5" name="Espace réservé du numéro de diapositive 4"/>
          <p:cNvSpPr>
            <a:spLocks noGrp="1"/>
          </p:cNvSpPr>
          <p:nvPr>
            <p:ph type="sldNum" sz="quarter" idx="12"/>
          </p:nvPr>
        </p:nvSpPr>
        <p:spPr/>
        <p:txBody>
          <a:bodyPr/>
          <a:lstStyle/>
          <a:p>
            <a:fld id="{0581B432-3E76-4D52-A67F-78025513B3D8}" type="slidenum">
              <a:rPr lang="fr-FR" smtClean="0"/>
              <a:pPr/>
              <a:t>56</a:t>
            </a:fld>
            <a:endParaRPr lang="fr-FR"/>
          </a:p>
        </p:txBody>
      </p:sp>
      <p:pic>
        <p:nvPicPr>
          <p:cNvPr id="7" name="Image 6" descr="131_001.jpg"/>
          <p:cNvPicPr>
            <a:picLocks noChangeAspect="1"/>
          </p:cNvPicPr>
          <p:nvPr/>
        </p:nvPicPr>
        <p:blipFill>
          <a:blip r:embed="rId3" cstate="screen"/>
          <a:stretch>
            <a:fillRect/>
          </a:stretch>
        </p:blipFill>
        <p:spPr>
          <a:xfrm>
            <a:off x="323528" y="3298353"/>
            <a:ext cx="5363131" cy="3559647"/>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Pont de pierre sur l’Yvette</a:t>
            </a:r>
            <a:endParaRPr lang="fr-FR" sz="3200" dirty="0"/>
          </a:p>
        </p:txBody>
      </p:sp>
      <p:pic>
        <p:nvPicPr>
          <p:cNvPr id="5" name="Espace réservé du contenu 4" descr="pont de pierre sur yvette.jpg"/>
          <p:cNvPicPr>
            <a:picLocks noGrp="1" noChangeAspect="1"/>
          </p:cNvPicPr>
          <p:nvPr>
            <p:ph idx="1"/>
          </p:nvPr>
        </p:nvPicPr>
        <p:blipFill>
          <a:blip r:embed="rId2" cstate="screen"/>
          <a:stretch>
            <a:fillRect/>
          </a:stretch>
        </p:blipFill>
        <p:spPr>
          <a:xfrm>
            <a:off x="323528" y="908720"/>
            <a:ext cx="5364432" cy="3427752"/>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57</a:t>
            </a:fld>
            <a:endParaRPr lang="fr-FR"/>
          </a:p>
        </p:txBody>
      </p:sp>
      <p:pic>
        <p:nvPicPr>
          <p:cNvPr id="6" name="Image 5" descr="yvette près pharmacie.jpg"/>
          <p:cNvPicPr>
            <a:picLocks noChangeAspect="1"/>
          </p:cNvPicPr>
          <p:nvPr/>
        </p:nvPicPr>
        <p:blipFill>
          <a:blip r:embed="rId3" cstate="screen"/>
          <a:stretch>
            <a:fillRect/>
          </a:stretch>
        </p:blipFill>
        <p:spPr>
          <a:xfrm>
            <a:off x="3995936" y="3789039"/>
            <a:ext cx="5080234" cy="3068961"/>
          </a:xfrm>
          <a:prstGeom prst="rect">
            <a:avLst/>
          </a:prstGeom>
        </p:spPr>
      </p:pic>
      <p:sp>
        <p:nvSpPr>
          <p:cNvPr id="7" name="ZoneTexte 6"/>
          <p:cNvSpPr txBox="1"/>
          <p:nvPr/>
        </p:nvSpPr>
        <p:spPr>
          <a:xfrm>
            <a:off x="1187624" y="5661248"/>
            <a:ext cx="2736304" cy="646331"/>
          </a:xfrm>
          <a:prstGeom prst="rect">
            <a:avLst/>
          </a:prstGeom>
          <a:noFill/>
        </p:spPr>
        <p:txBody>
          <a:bodyPr wrap="square" rtlCol="0">
            <a:spAutoFit/>
          </a:bodyPr>
          <a:lstStyle/>
          <a:p>
            <a:r>
              <a:rPr lang="fr-FR" dirty="0" smtClean="0"/>
              <a:t>Le lavoir face au parking de l’actuelle Pharmacie</a:t>
            </a: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FR" sz="3200" dirty="0" smtClean="0"/>
              <a:t>Pont sur l’Yvette près de l’Eglise</a:t>
            </a:r>
            <a:endParaRPr lang="fr-FR" sz="3200" dirty="0"/>
          </a:p>
        </p:txBody>
      </p:sp>
      <p:pic>
        <p:nvPicPr>
          <p:cNvPr id="4" name="Espace réservé du contenu 3" descr="pont sur yvette.jpg"/>
          <p:cNvPicPr>
            <a:picLocks noGrp="1" noChangeAspect="1"/>
          </p:cNvPicPr>
          <p:nvPr>
            <p:ph idx="1"/>
          </p:nvPr>
        </p:nvPicPr>
        <p:blipFill>
          <a:blip r:embed="rId2" cstate="screen"/>
          <a:stretch>
            <a:fillRect/>
          </a:stretch>
        </p:blipFill>
        <p:spPr>
          <a:xfrm>
            <a:off x="323527" y="1052736"/>
            <a:ext cx="3613033" cy="2376264"/>
          </a:xfrm>
        </p:spPr>
      </p:pic>
      <p:pic>
        <p:nvPicPr>
          <p:cNvPr id="5" name="Image 4" descr="pont près eglise.jpg"/>
          <p:cNvPicPr>
            <a:picLocks noChangeAspect="1"/>
          </p:cNvPicPr>
          <p:nvPr/>
        </p:nvPicPr>
        <p:blipFill>
          <a:blip r:embed="rId3" cstate="screen"/>
          <a:stretch>
            <a:fillRect/>
          </a:stretch>
        </p:blipFill>
        <p:spPr>
          <a:xfrm>
            <a:off x="4211960" y="3799332"/>
            <a:ext cx="4663440" cy="3058668"/>
          </a:xfrm>
          <a:prstGeom prst="rect">
            <a:avLst/>
          </a:prstGeom>
        </p:spPr>
      </p:pic>
      <p:pic>
        <p:nvPicPr>
          <p:cNvPr id="6" name="Image 5" descr="lavoir.jpg"/>
          <p:cNvPicPr>
            <a:picLocks noChangeAspect="1"/>
          </p:cNvPicPr>
          <p:nvPr/>
        </p:nvPicPr>
        <p:blipFill>
          <a:blip r:embed="rId4" cstate="screen"/>
          <a:stretch>
            <a:fillRect/>
          </a:stretch>
        </p:blipFill>
        <p:spPr>
          <a:xfrm>
            <a:off x="4288536" y="3150108"/>
            <a:ext cx="566928" cy="557784"/>
          </a:xfrm>
          <a:prstGeom prst="rect">
            <a:avLst/>
          </a:prstGeom>
        </p:spPr>
      </p:pic>
      <p:pic>
        <p:nvPicPr>
          <p:cNvPr id="7" name="Image 6" descr="lavoir.jpg"/>
          <p:cNvPicPr>
            <a:picLocks noChangeAspect="1"/>
          </p:cNvPicPr>
          <p:nvPr/>
        </p:nvPicPr>
        <p:blipFill>
          <a:blip r:embed="rId5" cstate="screen"/>
          <a:stretch>
            <a:fillRect/>
          </a:stretch>
        </p:blipFill>
        <p:spPr>
          <a:xfrm>
            <a:off x="179512" y="3429000"/>
            <a:ext cx="3600400" cy="3542329"/>
          </a:xfrm>
          <a:prstGeom prst="rect">
            <a:avLst/>
          </a:prstGeom>
        </p:spPr>
      </p:pic>
      <p:pic>
        <p:nvPicPr>
          <p:cNvPr id="8" name="Image 7" descr="rue republique.jpg"/>
          <p:cNvPicPr>
            <a:picLocks noChangeAspect="1"/>
          </p:cNvPicPr>
          <p:nvPr/>
        </p:nvPicPr>
        <p:blipFill>
          <a:blip r:embed="rId6" cstate="screen"/>
          <a:stretch>
            <a:fillRect/>
          </a:stretch>
        </p:blipFill>
        <p:spPr>
          <a:xfrm>
            <a:off x="4355975" y="980728"/>
            <a:ext cx="4289819" cy="3332927"/>
          </a:xfrm>
          <a:prstGeom prst="rect">
            <a:avLst/>
          </a:prstGeom>
        </p:spPr>
      </p:pic>
      <p:sp>
        <p:nvSpPr>
          <p:cNvPr id="9" name="Espace réservé du numéro de diapositive 8"/>
          <p:cNvSpPr>
            <a:spLocks noGrp="1"/>
          </p:cNvSpPr>
          <p:nvPr>
            <p:ph type="sldNum" sz="quarter" idx="12"/>
          </p:nvPr>
        </p:nvSpPr>
        <p:spPr/>
        <p:txBody>
          <a:bodyPr/>
          <a:lstStyle/>
          <a:p>
            <a:fld id="{0581B432-3E76-4D52-A67F-78025513B3D8}" type="slidenum">
              <a:rPr lang="fr-FR" smtClean="0"/>
              <a:pPr/>
              <a:t>58</a:t>
            </a:fld>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87624" y="548680"/>
            <a:ext cx="6624736" cy="523220"/>
          </a:xfrm>
          <a:prstGeom prst="rect">
            <a:avLst/>
          </a:prstGeom>
          <a:noFill/>
        </p:spPr>
        <p:txBody>
          <a:bodyPr wrap="square" rtlCol="0">
            <a:spAutoFit/>
          </a:bodyPr>
          <a:lstStyle/>
          <a:p>
            <a:pPr algn="ctr"/>
            <a:r>
              <a:rPr lang="fr-FR" sz="2800" dirty="0" smtClean="0"/>
              <a:t>L’Abreuvoir - Pont sur l’Yvette près de l’Eglise</a:t>
            </a:r>
            <a:endParaRPr lang="fr-FR" sz="2800" dirty="0"/>
          </a:p>
        </p:txBody>
      </p:sp>
      <p:pic>
        <p:nvPicPr>
          <p:cNvPr id="5" name="Image 4" descr="l abreuvoir.jpg"/>
          <p:cNvPicPr>
            <a:picLocks noChangeAspect="1"/>
          </p:cNvPicPr>
          <p:nvPr/>
        </p:nvPicPr>
        <p:blipFill>
          <a:blip r:embed="rId2" cstate="screen"/>
          <a:stretch>
            <a:fillRect/>
          </a:stretch>
        </p:blipFill>
        <p:spPr>
          <a:xfrm>
            <a:off x="3994920" y="1124744"/>
            <a:ext cx="5149080" cy="3238199"/>
          </a:xfrm>
          <a:prstGeom prst="rect">
            <a:avLst/>
          </a:prstGeo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59</a:t>
            </a:fld>
            <a:endParaRPr lang="fr-FR"/>
          </a:p>
        </p:txBody>
      </p:sp>
      <p:pic>
        <p:nvPicPr>
          <p:cNvPr id="6" name="Image 5" descr="452_001.jpg"/>
          <p:cNvPicPr>
            <a:picLocks noChangeAspect="1"/>
          </p:cNvPicPr>
          <p:nvPr/>
        </p:nvPicPr>
        <p:blipFill>
          <a:blip r:embed="rId3" cstate="screen"/>
          <a:stretch>
            <a:fillRect/>
          </a:stretch>
        </p:blipFill>
        <p:spPr>
          <a:xfrm>
            <a:off x="179512" y="3789040"/>
            <a:ext cx="4536504" cy="2970363"/>
          </a:xfrm>
          <a:prstGeom prst="rect">
            <a:avLst/>
          </a:prstGeom>
        </p:spPr>
      </p:pic>
      <p:sp>
        <p:nvSpPr>
          <p:cNvPr id="7" name="ZoneTexte 6"/>
          <p:cNvSpPr txBox="1"/>
          <p:nvPr/>
        </p:nvSpPr>
        <p:spPr>
          <a:xfrm>
            <a:off x="4932040" y="5085184"/>
            <a:ext cx="3672408" cy="1015663"/>
          </a:xfrm>
          <a:prstGeom prst="rect">
            <a:avLst/>
          </a:prstGeom>
          <a:noFill/>
        </p:spPr>
        <p:txBody>
          <a:bodyPr wrap="square" rtlCol="0">
            <a:spAutoFit/>
          </a:bodyPr>
          <a:lstStyle/>
          <a:p>
            <a:r>
              <a:rPr lang="fr-FR" sz="2000" dirty="0" smtClean="0"/>
              <a:t>L’ Armée exigeait de chaque commune de disposer d’un abreuvoir pour ses chevaux.</a:t>
            </a:r>
            <a:endParaRPr lang="fr-FR" sz="2000" dirty="0"/>
          </a:p>
        </p:txBody>
      </p:sp>
      <p:cxnSp>
        <p:nvCxnSpPr>
          <p:cNvPr id="12" name="Connecteur en angle 11"/>
          <p:cNvCxnSpPr/>
          <p:nvPr/>
        </p:nvCxnSpPr>
        <p:spPr>
          <a:xfrm rot="5400000" flipH="1" flipV="1">
            <a:off x="7740352" y="4869160"/>
            <a:ext cx="1152128" cy="576064"/>
          </a:xfrm>
          <a:prstGeom prst="bentConnector3">
            <a:avLst>
              <a:gd name="adj1" fmla="val 50000"/>
            </a:avLst>
          </a:prstGeom>
          <a:ln w="19050">
            <a:solidFill>
              <a:schemeClr val="tx1">
                <a:alpha val="8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3200" dirty="0" smtClean="0"/>
              <a:t>Vue aérienne du Lac </a:t>
            </a:r>
            <a:r>
              <a:rPr lang="fr-FR" sz="3200" dirty="0" err="1" smtClean="0"/>
              <a:t>Beauséjour</a:t>
            </a:r>
            <a:endParaRPr lang="fr-FR" sz="3200" dirty="0"/>
          </a:p>
        </p:txBody>
      </p:sp>
      <p:pic>
        <p:nvPicPr>
          <p:cNvPr id="4" name="Espace réservé du contenu 3" descr="vue aerienne lac.jpg"/>
          <p:cNvPicPr>
            <a:picLocks noGrp="1" noChangeAspect="1"/>
          </p:cNvPicPr>
          <p:nvPr>
            <p:ph idx="1"/>
          </p:nvPr>
        </p:nvPicPr>
        <p:blipFill>
          <a:blip r:embed="rId2" cstate="screen"/>
          <a:stretch>
            <a:fillRect/>
          </a:stretch>
        </p:blipFill>
        <p:spPr>
          <a:xfrm>
            <a:off x="1259632" y="1556792"/>
            <a:ext cx="6608965" cy="4744038"/>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6</a:t>
            </a:fld>
            <a:endParaRPr lang="fr-FR" dirty="0"/>
          </a:p>
        </p:txBody>
      </p:sp>
      <p:sp>
        <p:nvSpPr>
          <p:cNvPr id="6" name="ZoneTexte 5"/>
          <p:cNvSpPr txBox="1"/>
          <p:nvPr/>
        </p:nvSpPr>
        <p:spPr>
          <a:xfrm>
            <a:off x="179512" y="908720"/>
            <a:ext cx="3888432" cy="369332"/>
          </a:xfrm>
          <a:prstGeom prst="rect">
            <a:avLst/>
          </a:prstGeom>
          <a:noFill/>
        </p:spPr>
        <p:txBody>
          <a:bodyPr wrap="square" rtlCol="0">
            <a:spAutoFit/>
          </a:bodyPr>
          <a:lstStyle/>
          <a:p>
            <a:r>
              <a:rPr lang="fr-FR" dirty="0" smtClean="0"/>
              <a:t>Villa La </a:t>
            </a:r>
            <a:r>
              <a:rPr lang="fr-FR" dirty="0" err="1" smtClean="0"/>
              <a:t>Huchette</a:t>
            </a:r>
            <a:r>
              <a:rPr lang="fr-FR" dirty="0" smtClean="0"/>
              <a:t> 35 route de Limours</a:t>
            </a:r>
            <a:endParaRPr lang="fr-FR" dirty="0"/>
          </a:p>
        </p:txBody>
      </p:sp>
      <p:cxnSp>
        <p:nvCxnSpPr>
          <p:cNvPr id="8" name="Connecteur droit avec flèche 7"/>
          <p:cNvCxnSpPr/>
          <p:nvPr/>
        </p:nvCxnSpPr>
        <p:spPr>
          <a:xfrm>
            <a:off x="1907704" y="1340768"/>
            <a:ext cx="1080120"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r>
              <a:rPr lang="fr-FR" sz="2800" dirty="0" smtClean="0"/>
              <a:t>Monument aux Morts et Jardin Public 1910</a:t>
            </a:r>
            <a:endParaRPr lang="fr-FR" sz="2800" dirty="0"/>
          </a:p>
        </p:txBody>
      </p:sp>
      <p:pic>
        <p:nvPicPr>
          <p:cNvPr id="5" name="Image 4" descr="pres eglise.jpg"/>
          <p:cNvPicPr>
            <a:picLocks noChangeAspect="1"/>
          </p:cNvPicPr>
          <p:nvPr/>
        </p:nvPicPr>
        <p:blipFill>
          <a:blip r:embed="rId2" cstate="screen"/>
          <a:stretch>
            <a:fillRect/>
          </a:stretch>
        </p:blipFill>
        <p:spPr>
          <a:xfrm>
            <a:off x="4427984" y="3717032"/>
            <a:ext cx="4572000" cy="2976724"/>
          </a:xfrm>
          <a:prstGeom prst="rect">
            <a:avLst/>
          </a:prstGeom>
        </p:spPr>
      </p:pic>
      <p:sp>
        <p:nvSpPr>
          <p:cNvPr id="6" name="Espace réservé du numéro de diapositive 5"/>
          <p:cNvSpPr>
            <a:spLocks noGrp="1"/>
          </p:cNvSpPr>
          <p:nvPr>
            <p:ph type="sldNum" sz="quarter" idx="12"/>
          </p:nvPr>
        </p:nvSpPr>
        <p:spPr/>
        <p:txBody>
          <a:bodyPr/>
          <a:lstStyle/>
          <a:p>
            <a:fld id="{0581B432-3E76-4D52-A67F-78025513B3D8}" type="slidenum">
              <a:rPr lang="fr-FR" smtClean="0"/>
              <a:pPr/>
              <a:t>60</a:t>
            </a:fld>
            <a:endParaRPr lang="fr-FR"/>
          </a:p>
        </p:txBody>
      </p:sp>
      <p:pic>
        <p:nvPicPr>
          <p:cNvPr id="9" name="Espace réservé du contenu 8" descr="327_001.jpg"/>
          <p:cNvPicPr>
            <a:picLocks noGrp="1" noChangeAspect="1"/>
          </p:cNvPicPr>
          <p:nvPr>
            <p:ph idx="1"/>
          </p:nvPr>
        </p:nvPicPr>
        <p:blipFill>
          <a:blip r:embed="rId3" cstate="screen"/>
          <a:stretch>
            <a:fillRect/>
          </a:stretch>
        </p:blipFill>
        <p:spPr>
          <a:xfrm>
            <a:off x="179512" y="836712"/>
            <a:ext cx="4767887" cy="3024336"/>
          </a:xfrm>
        </p:spPr>
      </p:pic>
      <p:sp>
        <p:nvSpPr>
          <p:cNvPr id="7" name="ZoneTexte 6"/>
          <p:cNvSpPr txBox="1"/>
          <p:nvPr/>
        </p:nvSpPr>
        <p:spPr>
          <a:xfrm>
            <a:off x="1115616" y="4221088"/>
            <a:ext cx="2592288" cy="1323439"/>
          </a:xfrm>
          <a:prstGeom prst="rect">
            <a:avLst/>
          </a:prstGeom>
          <a:noFill/>
        </p:spPr>
        <p:txBody>
          <a:bodyPr wrap="square" rtlCol="0">
            <a:spAutoFit/>
          </a:bodyPr>
          <a:lstStyle/>
          <a:p>
            <a:r>
              <a:rPr lang="fr-FR" sz="2000" dirty="0" smtClean="0"/>
              <a:t>Jusqu’aux années 1990, le Cordonnier travaillait dans cette boutique.</a:t>
            </a:r>
            <a:endParaRPr lang="fr-FR" sz="2000" dirty="0"/>
          </a:p>
        </p:txBody>
      </p:sp>
      <p:cxnSp>
        <p:nvCxnSpPr>
          <p:cNvPr id="10" name="Connecteur droit avec flèche 9"/>
          <p:cNvCxnSpPr/>
          <p:nvPr/>
        </p:nvCxnSpPr>
        <p:spPr>
          <a:xfrm>
            <a:off x="3563888" y="4365104"/>
            <a:ext cx="1080120"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Le jardin public</a:t>
            </a:r>
            <a:endParaRPr lang="fr-FR" sz="3200" dirty="0"/>
          </a:p>
        </p:txBody>
      </p:sp>
      <p:pic>
        <p:nvPicPr>
          <p:cNvPr id="5" name="Espace réservé du contenu 4" descr="le jardin public.jpg"/>
          <p:cNvPicPr>
            <a:picLocks noGrp="1" noChangeAspect="1"/>
          </p:cNvPicPr>
          <p:nvPr>
            <p:ph idx="1"/>
          </p:nvPr>
        </p:nvPicPr>
        <p:blipFill>
          <a:blip r:embed="rId2" cstate="screen"/>
          <a:stretch>
            <a:fillRect/>
          </a:stretch>
        </p:blipFill>
        <p:spPr>
          <a:xfrm>
            <a:off x="1049850" y="1600200"/>
            <a:ext cx="7044300" cy="4525963"/>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61</a:t>
            </a:fld>
            <a:endParaRPr lang="fr-F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Les Lavoirs</a:t>
            </a:r>
            <a:endParaRPr lang="fr-FR" sz="3200" dirty="0"/>
          </a:p>
        </p:txBody>
      </p:sp>
      <p:sp>
        <p:nvSpPr>
          <p:cNvPr id="3" name="Espace réservé du contenu 2"/>
          <p:cNvSpPr>
            <a:spLocks noGrp="1"/>
          </p:cNvSpPr>
          <p:nvPr>
            <p:ph idx="1"/>
          </p:nvPr>
        </p:nvSpPr>
        <p:spPr>
          <a:xfrm>
            <a:off x="107504" y="1844824"/>
            <a:ext cx="3672408" cy="3816424"/>
          </a:xfrm>
        </p:spPr>
        <p:txBody>
          <a:bodyPr>
            <a:noAutofit/>
          </a:bodyPr>
          <a:lstStyle/>
          <a:p>
            <a:pPr algn="ctr">
              <a:buNone/>
            </a:pPr>
            <a:r>
              <a:rPr lang="fr-FR" sz="1800" dirty="0" smtClean="0"/>
              <a:t>Saint-Rémy-lès-Chevreuse compte de nombreux lavoirs, sur le </a:t>
            </a:r>
            <a:r>
              <a:rPr lang="fr-FR" sz="1800" dirty="0" err="1" smtClean="0"/>
              <a:t>Rhodon</a:t>
            </a:r>
            <a:r>
              <a:rPr lang="fr-FR" sz="1800" dirty="0" smtClean="0"/>
              <a:t> et sur l’Yvette. </a:t>
            </a:r>
          </a:p>
          <a:p>
            <a:pPr>
              <a:buNone/>
            </a:pPr>
            <a:endParaRPr lang="fr-FR" sz="1800" dirty="0" smtClean="0"/>
          </a:p>
          <a:p>
            <a:pPr>
              <a:buNone/>
            </a:pPr>
            <a:endParaRPr lang="fr-FR" sz="1800" dirty="0" smtClean="0"/>
          </a:p>
          <a:p>
            <a:pPr>
              <a:buNone/>
            </a:pPr>
            <a:r>
              <a:rPr lang="fr-FR" sz="1800" dirty="0" smtClean="0"/>
              <a:t>En 1870, le lavoir du Pont de l’Yvette était l’abreuvoir pour les chevaux. En 1893, le Conseil Municipal décide de faire construire un lavoir public sur cette rivière où l’eau est abondante. </a:t>
            </a:r>
            <a:endParaRPr lang="fr-FR" sz="1800" dirty="0"/>
          </a:p>
        </p:txBody>
      </p:sp>
      <p:pic>
        <p:nvPicPr>
          <p:cNvPr id="4" name="Image 3" descr="1396983021.jpg"/>
          <p:cNvPicPr>
            <a:picLocks noChangeAspect="1"/>
          </p:cNvPicPr>
          <p:nvPr/>
        </p:nvPicPr>
        <p:blipFill>
          <a:blip r:embed="rId2" cstate="screen"/>
          <a:stretch>
            <a:fillRect/>
          </a:stretch>
        </p:blipFill>
        <p:spPr>
          <a:xfrm>
            <a:off x="4139952" y="3848204"/>
            <a:ext cx="4536504" cy="3009796"/>
          </a:xfrm>
          <a:prstGeom prst="rect">
            <a:avLst/>
          </a:prstGeo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62</a:t>
            </a:fld>
            <a:endParaRPr lang="fr-FR"/>
          </a:p>
        </p:txBody>
      </p:sp>
      <p:pic>
        <p:nvPicPr>
          <p:cNvPr id="6" name="Image 5" descr="lavoir.jpg"/>
          <p:cNvPicPr>
            <a:picLocks noChangeAspect="1"/>
          </p:cNvPicPr>
          <p:nvPr/>
        </p:nvPicPr>
        <p:blipFill>
          <a:blip r:embed="rId3" cstate="screen"/>
          <a:stretch>
            <a:fillRect/>
          </a:stretch>
        </p:blipFill>
        <p:spPr>
          <a:xfrm>
            <a:off x="4139952" y="908720"/>
            <a:ext cx="4571999" cy="2971096"/>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fontScale="90000"/>
          </a:bodyPr>
          <a:lstStyle/>
          <a:p>
            <a:r>
              <a:rPr lang="fr-FR" sz="2800" dirty="0" smtClean="0"/>
              <a:t>Rue de la République – la Pharmacie</a:t>
            </a:r>
            <a:endParaRPr lang="fr-FR" sz="2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63</a:t>
            </a:fld>
            <a:endParaRPr lang="fr-FR"/>
          </a:p>
        </p:txBody>
      </p:sp>
      <p:pic>
        <p:nvPicPr>
          <p:cNvPr id="6" name="Image 5" descr="054_001.jpg"/>
          <p:cNvPicPr>
            <a:picLocks noChangeAspect="1"/>
          </p:cNvPicPr>
          <p:nvPr/>
        </p:nvPicPr>
        <p:blipFill>
          <a:blip r:embed="rId2" cstate="screen"/>
          <a:stretch>
            <a:fillRect/>
          </a:stretch>
        </p:blipFill>
        <p:spPr>
          <a:xfrm>
            <a:off x="179512" y="692696"/>
            <a:ext cx="5049481" cy="3393252"/>
          </a:xfrm>
          <a:prstGeom prst="rect">
            <a:avLst/>
          </a:prstGeom>
        </p:spPr>
      </p:pic>
      <p:pic>
        <p:nvPicPr>
          <p:cNvPr id="8" name="Image 7" descr="418_001.jpg"/>
          <p:cNvPicPr>
            <a:picLocks noChangeAspect="1"/>
          </p:cNvPicPr>
          <p:nvPr/>
        </p:nvPicPr>
        <p:blipFill>
          <a:blip r:embed="rId3" cstate="screen"/>
          <a:stretch>
            <a:fillRect/>
          </a:stretch>
        </p:blipFill>
        <p:spPr>
          <a:xfrm>
            <a:off x="4644008" y="1844824"/>
            <a:ext cx="4235941" cy="3044499"/>
          </a:xfrm>
          <a:prstGeom prst="rect">
            <a:avLst/>
          </a:prstGeom>
        </p:spPr>
      </p:pic>
      <p:pic>
        <p:nvPicPr>
          <p:cNvPr id="9" name="Espace réservé du contenu 3" descr="rue republique couleur.jpg"/>
          <p:cNvPicPr>
            <a:picLocks noGrp="1" noChangeAspect="1"/>
          </p:cNvPicPr>
          <p:nvPr>
            <p:ph idx="1"/>
          </p:nvPr>
        </p:nvPicPr>
        <p:blipFill>
          <a:blip r:embed="rId4" cstate="screen"/>
          <a:stretch>
            <a:fillRect/>
          </a:stretch>
        </p:blipFill>
        <p:spPr>
          <a:xfrm>
            <a:off x="323528" y="3827513"/>
            <a:ext cx="4261958" cy="3030487"/>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route de versailles.jpg"/>
          <p:cNvPicPr>
            <a:picLocks noChangeAspect="1"/>
          </p:cNvPicPr>
          <p:nvPr/>
        </p:nvPicPr>
        <p:blipFill>
          <a:blip r:embed="rId2" cstate="screen"/>
          <a:stretch>
            <a:fillRect/>
          </a:stretch>
        </p:blipFill>
        <p:spPr>
          <a:xfrm>
            <a:off x="179512" y="3789040"/>
            <a:ext cx="4344126" cy="2745488"/>
          </a:xfrm>
          <a:prstGeom prst="rect">
            <a:avLst/>
          </a:prstGeom>
        </p:spPr>
      </p:pic>
      <p:pic>
        <p:nvPicPr>
          <p:cNvPr id="6" name="Image 5" descr="route de versailles.jpg"/>
          <p:cNvPicPr>
            <a:picLocks noChangeAspect="1"/>
          </p:cNvPicPr>
          <p:nvPr/>
        </p:nvPicPr>
        <p:blipFill>
          <a:blip r:embed="rId3" cstate="screen"/>
          <a:stretch>
            <a:fillRect/>
          </a:stretch>
        </p:blipFill>
        <p:spPr>
          <a:xfrm>
            <a:off x="251520" y="980728"/>
            <a:ext cx="4224892" cy="2808312"/>
          </a:xfrm>
          <a:prstGeom prst="rect">
            <a:avLst/>
          </a:prstGeom>
        </p:spPr>
      </p:pic>
      <p:sp>
        <p:nvSpPr>
          <p:cNvPr id="7" name="Espace réservé du contenu 6"/>
          <p:cNvSpPr>
            <a:spLocks noGrp="1"/>
          </p:cNvSpPr>
          <p:nvPr>
            <p:ph idx="1"/>
          </p:nvPr>
        </p:nvSpPr>
        <p:spPr>
          <a:xfrm>
            <a:off x="395536" y="404664"/>
            <a:ext cx="8517632" cy="532656"/>
          </a:xfrm>
        </p:spPr>
        <p:txBody>
          <a:bodyPr>
            <a:noAutofit/>
          </a:bodyPr>
          <a:lstStyle/>
          <a:p>
            <a:pPr algn="ctr">
              <a:buNone/>
            </a:pPr>
            <a:r>
              <a:rPr lang="fr-FR" sz="2000" dirty="0" smtClean="0"/>
              <a:t>Route Nationale Paris/Bordeaux par Chartres et Paris/Chevreuse par Versailles</a:t>
            </a:r>
            <a:endParaRPr lang="fr-FR" sz="2000" dirty="0"/>
          </a:p>
        </p:txBody>
      </p:sp>
      <p:sp>
        <p:nvSpPr>
          <p:cNvPr id="8" name="Espace réservé du numéro de diapositive 7"/>
          <p:cNvSpPr>
            <a:spLocks noGrp="1"/>
          </p:cNvSpPr>
          <p:nvPr>
            <p:ph type="sldNum" sz="quarter" idx="12"/>
          </p:nvPr>
        </p:nvSpPr>
        <p:spPr/>
        <p:txBody>
          <a:bodyPr/>
          <a:lstStyle/>
          <a:p>
            <a:fld id="{0581B432-3E76-4D52-A67F-78025513B3D8}" type="slidenum">
              <a:rPr lang="fr-FR" smtClean="0"/>
              <a:pPr/>
              <a:t>64</a:t>
            </a:fld>
            <a:endParaRPr lang="fr-FR"/>
          </a:p>
        </p:txBody>
      </p:sp>
      <p:pic>
        <p:nvPicPr>
          <p:cNvPr id="10" name="Image 9" descr="panne sur rte trinité.jpg"/>
          <p:cNvPicPr>
            <a:picLocks noChangeAspect="1"/>
          </p:cNvPicPr>
          <p:nvPr/>
        </p:nvPicPr>
        <p:blipFill>
          <a:blip r:embed="rId4" cstate="screen"/>
          <a:stretch>
            <a:fillRect/>
          </a:stretch>
        </p:blipFill>
        <p:spPr>
          <a:xfrm>
            <a:off x="4644008" y="3789040"/>
            <a:ext cx="4362742" cy="2800209"/>
          </a:xfrm>
          <a:prstGeom prst="rect">
            <a:avLst/>
          </a:prstGeom>
        </p:spPr>
      </p:pic>
      <p:pic>
        <p:nvPicPr>
          <p:cNvPr id="11" name="Image 10" descr="CPA-St-RÉMY-les-CHEVREUSE-Route-Nationale-PARIS.jpg"/>
          <p:cNvPicPr>
            <a:picLocks noChangeAspect="1"/>
          </p:cNvPicPr>
          <p:nvPr/>
        </p:nvPicPr>
        <p:blipFill>
          <a:blip r:embed="rId5" cstate="screen"/>
          <a:stretch>
            <a:fillRect/>
          </a:stretch>
        </p:blipFill>
        <p:spPr>
          <a:xfrm>
            <a:off x="4644008" y="908720"/>
            <a:ext cx="4290235" cy="281019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t>Rue </a:t>
            </a:r>
            <a:r>
              <a:rPr lang="fr-FR" sz="2000" dirty="0" err="1" smtClean="0"/>
              <a:t>Chesneau</a:t>
            </a:r>
            <a:r>
              <a:rPr lang="fr-FR" sz="2000" dirty="0" smtClean="0"/>
              <a:t> et son Bazar présent jusqu’au début des années 2000</a:t>
            </a:r>
            <a:endParaRPr lang="fr-FR" sz="2000" dirty="0"/>
          </a:p>
        </p:txBody>
      </p:sp>
      <p:pic>
        <p:nvPicPr>
          <p:cNvPr id="4" name="Espace réservé du contenu 3" descr="rue chesneau.jpg"/>
          <p:cNvPicPr>
            <a:picLocks noGrp="1" noChangeAspect="1"/>
          </p:cNvPicPr>
          <p:nvPr>
            <p:ph idx="1"/>
          </p:nvPr>
        </p:nvPicPr>
        <p:blipFill>
          <a:blip r:embed="rId2" cstate="screen"/>
          <a:stretch>
            <a:fillRect/>
          </a:stretch>
        </p:blipFill>
        <p:spPr>
          <a:xfrm>
            <a:off x="971600" y="1344236"/>
            <a:ext cx="7272808" cy="5088269"/>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65</a:t>
            </a:fld>
            <a:endParaRPr lang="fr-F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9552" y="620688"/>
            <a:ext cx="7920880" cy="584775"/>
          </a:xfrm>
          <a:prstGeom prst="rect">
            <a:avLst/>
          </a:prstGeom>
          <a:noFill/>
        </p:spPr>
        <p:txBody>
          <a:bodyPr wrap="square" rtlCol="0">
            <a:spAutoFit/>
          </a:bodyPr>
          <a:lstStyle/>
          <a:p>
            <a:pPr algn="ctr"/>
            <a:r>
              <a:rPr lang="fr-FR" sz="3200" dirty="0" smtClean="0"/>
              <a:t>Grande rue</a:t>
            </a:r>
            <a:endParaRPr lang="fr-FR" sz="3200" dirty="0"/>
          </a:p>
        </p:txBody>
      </p:sp>
      <p:sp>
        <p:nvSpPr>
          <p:cNvPr id="6" name="Espace réservé du numéro de diapositive 5"/>
          <p:cNvSpPr>
            <a:spLocks noGrp="1"/>
          </p:cNvSpPr>
          <p:nvPr>
            <p:ph type="sldNum" sz="quarter" idx="12"/>
          </p:nvPr>
        </p:nvSpPr>
        <p:spPr/>
        <p:txBody>
          <a:bodyPr/>
          <a:lstStyle/>
          <a:p>
            <a:fld id="{0581B432-3E76-4D52-A67F-78025513B3D8}" type="slidenum">
              <a:rPr lang="fr-FR" smtClean="0"/>
              <a:pPr/>
              <a:t>66</a:t>
            </a:fld>
            <a:endParaRPr lang="fr-FR"/>
          </a:p>
        </p:txBody>
      </p:sp>
      <p:pic>
        <p:nvPicPr>
          <p:cNvPr id="7" name="Image 6" descr="st rem grande rue.jpg"/>
          <p:cNvPicPr>
            <a:picLocks noChangeAspect="1"/>
          </p:cNvPicPr>
          <p:nvPr/>
        </p:nvPicPr>
        <p:blipFill>
          <a:blip r:embed="rId2" cstate="screen"/>
          <a:stretch>
            <a:fillRect/>
          </a:stretch>
        </p:blipFill>
        <p:spPr>
          <a:xfrm>
            <a:off x="1115616" y="1556792"/>
            <a:ext cx="6984776" cy="458201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rue de paris.jpg"/>
          <p:cNvPicPr>
            <a:picLocks noGrp="1" noChangeAspect="1"/>
          </p:cNvPicPr>
          <p:nvPr>
            <p:ph idx="1"/>
          </p:nvPr>
        </p:nvPicPr>
        <p:blipFill>
          <a:blip r:embed="rId2" cstate="screen"/>
          <a:stretch>
            <a:fillRect/>
          </a:stretch>
        </p:blipFill>
        <p:spPr>
          <a:xfrm>
            <a:off x="4427984" y="3717032"/>
            <a:ext cx="4602270" cy="2956959"/>
          </a:xfrm>
        </p:spPr>
      </p:pic>
      <p:sp>
        <p:nvSpPr>
          <p:cNvPr id="3" name="ZoneTexte 2"/>
          <p:cNvSpPr txBox="1"/>
          <p:nvPr/>
        </p:nvSpPr>
        <p:spPr>
          <a:xfrm>
            <a:off x="323528" y="260648"/>
            <a:ext cx="8352928" cy="523220"/>
          </a:xfrm>
          <a:prstGeom prst="rect">
            <a:avLst/>
          </a:prstGeom>
          <a:noFill/>
        </p:spPr>
        <p:txBody>
          <a:bodyPr wrap="square" rtlCol="0">
            <a:spAutoFit/>
          </a:bodyPr>
          <a:lstStyle/>
          <a:p>
            <a:pPr algn="ctr"/>
            <a:r>
              <a:rPr lang="fr-FR" sz="2800" dirty="0" smtClean="0"/>
              <a:t>La Grande Rue - 1909 – actuellement Rue Victor Hugo</a:t>
            </a:r>
            <a:endParaRPr lang="fr-FR" sz="2800" dirty="0"/>
          </a:p>
        </p:txBody>
      </p:sp>
      <p:pic>
        <p:nvPicPr>
          <p:cNvPr id="5" name="Image 4" descr="la grande rue.jpg"/>
          <p:cNvPicPr>
            <a:picLocks noChangeAspect="1"/>
          </p:cNvPicPr>
          <p:nvPr/>
        </p:nvPicPr>
        <p:blipFill>
          <a:blip r:embed="rId3" cstate="screen"/>
          <a:stretch>
            <a:fillRect/>
          </a:stretch>
        </p:blipFill>
        <p:spPr>
          <a:xfrm>
            <a:off x="0" y="764704"/>
            <a:ext cx="4389583" cy="3537061"/>
          </a:xfrm>
          <a:prstGeom prst="rect">
            <a:avLst/>
          </a:prstGeom>
        </p:spPr>
      </p:pic>
      <p:pic>
        <p:nvPicPr>
          <p:cNvPr id="6" name="Image 5" descr="une rue.jpg"/>
          <p:cNvPicPr>
            <a:picLocks noChangeAspect="1"/>
          </p:cNvPicPr>
          <p:nvPr/>
        </p:nvPicPr>
        <p:blipFill>
          <a:blip r:embed="rId4" cstate="screen"/>
          <a:stretch>
            <a:fillRect/>
          </a:stretch>
        </p:blipFill>
        <p:spPr>
          <a:xfrm>
            <a:off x="4572000" y="836712"/>
            <a:ext cx="4172995" cy="2664296"/>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67</a:t>
            </a:fld>
            <a:endParaRPr lang="fr-FR"/>
          </a:p>
        </p:txBody>
      </p:sp>
      <p:pic>
        <p:nvPicPr>
          <p:cNvPr id="8" name="Image 7" descr="place 14 juillet et rue v hugo.jpg"/>
          <p:cNvPicPr>
            <a:picLocks noChangeAspect="1"/>
          </p:cNvPicPr>
          <p:nvPr/>
        </p:nvPicPr>
        <p:blipFill>
          <a:blip r:embed="rId5" cstate="screen"/>
          <a:stretch>
            <a:fillRect/>
          </a:stretch>
        </p:blipFill>
        <p:spPr>
          <a:xfrm>
            <a:off x="179512" y="4014809"/>
            <a:ext cx="4139952" cy="2843191"/>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490066"/>
          </a:xfrm>
        </p:spPr>
        <p:txBody>
          <a:bodyPr>
            <a:noAutofit/>
          </a:bodyPr>
          <a:lstStyle/>
          <a:p>
            <a:r>
              <a:rPr lang="fr-FR" sz="3200" dirty="0" smtClean="0"/>
              <a:t>Mairies</a:t>
            </a:r>
            <a:endParaRPr lang="fr-FR" sz="3200" dirty="0"/>
          </a:p>
        </p:txBody>
      </p:sp>
      <p:sp>
        <p:nvSpPr>
          <p:cNvPr id="6" name="ZoneTexte 5"/>
          <p:cNvSpPr txBox="1"/>
          <p:nvPr/>
        </p:nvSpPr>
        <p:spPr>
          <a:xfrm>
            <a:off x="251520" y="836712"/>
            <a:ext cx="8568952" cy="2031325"/>
          </a:xfrm>
          <a:prstGeom prst="rect">
            <a:avLst/>
          </a:prstGeom>
          <a:noFill/>
        </p:spPr>
        <p:txBody>
          <a:bodyPr wrap="square" rtlCol="0">
            <a:spAutoFit/>
          </a:bodyPr>
          <a:lstStyle/>
          <a:p>
            <a:r>
              <a:rPr lang="fr-FR" dirty="0" smtClean="0"/>
              <a:t>	La première mairie est construite en 1855, située rue de la République, elle regroupe comme à l’habitude au </a:t>
            </a:r>
            <a:r>
              <a:rPr lang="fr-FR" dirty="0" err="1" smtClean="0"/>
              <a:t>XIXè</a:t>
            </a:r>
            <a:r>
              <a:rPr lang="fr-FR" dirty="0" smtClean="0"/>
              <a:t> siècle, la mairie et l’école. Les bâtiments où se trouve actuellement l’Ecole Primaire J. Jaurès, datent de 1880, où la mairie-école fut construite puis agrandie.</a:t>
            </a:r>
          </a:p>
          <a:p>
            <a:r>
              <a:rPr lang="fr-FR" dirty="0" smtClean="0"/>
              <a:t>	Une deuxième mairie fut ensuite construite au coin de la rue </a:t>
            </a:r>
            <a:r>
              <a:rPr lang="fr-FR" dirty="0" err="1" smtClean="0"/>
              <a:t>Ditte</a:t>
            </a:r>
            <a:r>
              <a:rPr lang="fr-FR" dirty="0" smtClean="0"/>
              <a:t> et de la rue de la République. Actuellement appelée « ancienne mairie » près de la Caisse d’Epargne.</a:t>
            </a:r>
          </a:p>
          <a:p>
            <a:r>
              <a:rPr lang="fr-FR" dirty="0" smtClean="0"/>
              <a:t>	</a:t>
            </a:r>
          </a:p>
        </p:txBody>
      </p:sp>
      <p:pic>
        <p:nvPicPr>
          <p:cNvPr id="8" name="Image 7" descr="mairie.jpg"/>
          <p:cNvPicPr>
            <a:picLocks noChangeAspect="1"/>
          </p:cNvPicPr>
          <p:nvPr/>
        </p:nvPicPr>
        <p:blipFill>
          <a:blip r:embed="rId2" cstate="screen"/>
          <a:stretch>
            <a:fillRect/>
          </a:stretch>
        </p:blipFill>
        <p:spPr>
          <a:xfrm>
            <a:off x="4896646" y="3284984"/>
            <a:ext cx="4247354" cy="2952328"/>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68</a:t>
            </a:fld>
            <a:endParaRPr lang="fr-FR"/>
          </a:p>
        </p:txBody>
      </p:sp>
      <p:pic>
        <p:nvPicPr>
          <p:cNvPr id="9" name="Image 8" descr="mairie.jpg"/>
          <p:cNvPicPr>
            <a:picLocks noChangeAspect="1"/>
          </p:cNvPicPr>
          <p:nvPr/>
        </p:nvPicPr>
        <p:blipFill>
          <a:blip r:embed="rId3" cstate="screen"/>
          <a:stretch>
            <a:fillRect/>
          </a:stretch>
        </p:blipFill>
        <p:spPr>
          <a:xfrm>
            <a:off x="0" y="3212976"/>
            <a:ext cx="5097293" cy="323482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rmAutofit/>
          </a:bodyPr>
          <a:lstStyle/>
          <a:p>
            <a:r>
              <a:rPr lang="fr-FR" sz="2000" dirty="0" smtClean="0"/>
              <a:t>L’hôtel-de-ville de Saint-Rémy-lès-Chevreuse</a:t>
            </a:r>
          </a:p>
        </p:txBody>
      </p:sp>
      <p:sp>
        <p:nvSpPr>
          <p:cNvPr id="3" name="Espace réservé du contenu 2"/>
          <p:cNvSpPr>
            <a:spLocks noGrp="1"/>
          </p:cNvSpPr>
          <p:nvPr>
            <p:ph idx="1"/>
          </p:nvPr>
        </p:nvSpPr>
        <p:spPr>
          <a:xfrm>
            <a:off x="323528" y="620688"/>
            <a:ext cx="8640960" cy="3701008"/>
          </a:xfrm>
        </p:spPr>
        <p:txBody>
          <a:bodyPr>
            <a:normAutofit fontScale="47500" lnSpcReduction="20000"/>
          </a:bodyPr>
          <a:lstStyle/>
          <a:p>
            <a:pPr>
              <a:buNone/>
            </a:pPr>
            <a:r>
              <a:rPr lang="fr-FR" dirty="0" smtClean="0"/>
              <a:t>La mairie actuelle est située dans l’ancien Prieuré Sainte </a:t>
            </a:r>
            <a:r>
              <a:rPr lang="fr-FR" dirty="0" err="1" smtClean="0"/>
              <a:t>Avoye</a:t>
            </a:r>
            <a:r>
              <a:rPr lang="fr-FR" dirty="0" smtClean="0"/>
              <a:t> (nommé ainsi au </a:t>
            </a:r>
            <a:r>
              <a:rPr lang="fr-FR" dirty="0" err="1" smtClean="0"/>
              <a:t>XVIIè</a:t>
            </a:r>
            <a:r>
              <a:rPr lang="fr-FR" dirty="0" smtClean="0"/>
              <a:t> siècle),  nommé successivement Prieuré St Rémy et de Beaulieu au </a:t>
            </a:r>
            <a:r>
              <a:rPr lang="fr-FR" dirty="0" err="1" smtClean="0"/>
              <a:t>XIIIè</a:t>
            </a:r>
            <a:r>
              <a:rPr lang="fr-FR" dirty="0" smtClean="0"/>
              <a:t> siècle et transformé en demeure imposante à la fin du XIX</a:t>
            </a:r>
            <a:r>
              <a:rPr lang="fr-FR" baseline="30000" dirty="0" smtClean="0"/>
              <a:t>e</a:t>
            </a:r>
            <a:r>
              <a:rPr lang="fr-FR" dirty="0" smtClean="0"/>
              <a:t> siècle par Majorelle, le secrétaire du roi d'Égypte. </a:t>
            </a:r>
            <a:endParaRPr lang="fr-FR" b="1" dirty="0" smtClean="0"/>
          </a:p>
          <a:p>
            <a:pPr>
              <a:buNone/>
            </a:pPr>
            <a:r>
              <a:rPr lang="fr-FR" dirty="0" smtClean="0"/>
              <a:t>En 1903, ce château appartenait à Henri </a:t>
            </a:r>
            <a:r>
              <a:rPr lang="fr-FR" dirty="0" err="1" smtClean="0"/>
              <a:t>Nenot</a:t>
            </a:r>
            <a:r>
              <a:rPr lang="fr-FR" dirty="0" smtClean="0"/>
              <a:t>, un architecte qui participa notamment à la conception du Palais des Nations à Genève.</a:t>
            </a:r>
          </a:p>
          <a:p>
            <a:pPr>
              <a:buNone/>
            </a:pPr>
            <a:r>
              <a:rPr lang="fr-FR" dirty="0" smtClean="0"/>
              <a:t>A partir de 1930, il fut la propriété du Pacha </a:t>
            </a:r>
            <a:r>
              <a:rPr lang="fr-FR" dirty="0" err="1" smtClean="0"/>
              <a:t>Wacif</a:t>
            </a:r>
            <a:r>
              <a:rPr lang="fr-FR" dirty="0" smtClean="0"/>
              <a:t> Boutros-Ghali, un chrétien copte, homme de lettres et Ambassadeur d’Egypte en France.</a:t>
            </a:r>
          </a:p>
          <a:p>
            <a:pPr>
              <a:buNone/>
            </a:pPr>
            <a:r>
              <a:rPr lang="fr-FR" dirty="0" smtClean="0"/>
              <a:t>Il n’était autre que l’oncle de Boutros Boutros-Ghali, ancien Secrétaire général de l’ONU. Ce dernier venait d’ailleurs parfois à Saint-Rémy lui rendre visite.</a:t>
            </a:r>
          </a:p>
          <a:p>
            <a:pPr>
              <a:buNone/>
            </a:pPr>
            <a:r>
              <a:rPr lang="fr-FR" dirty="0" smtClean="0"/>
              <a:t>C’est sans doute à cette époque que l’aile nord et la tour servant vraisemblablement de lieu de culte, ont été ajoutées au bâtiment principal.</a:t>
            </a:r>
          </a:p>
          <a:p>
            <a:pPr>
              <a:buNone/>
            </a:pPr>
            <a:r>
              <a:rPr lang="fr-FR" dirty="0" smtClean="0"/>
              <a:t>Au décès du Pacha en 1957, la commune fait valoir son droit de préemption, mais les héritiers qui souhaitent vendre au plus offrant lui intentent un procès.</a:t>
            </a:r>
          </a:p>
          <a:p>
            <a:pPr>
              <a:buNone/>
            </a:pPr>
            <a:r>
              <a:rPr lang="fr-FR" dirty="0" smtClean="0"/>
              <a:t>La propriété restera dans la famille jusqu’en 1971, date à laquelle la nouvelle municipalité en obtient la vente au prix estimé par les Domaines, dans la perspective d’y transférer les services de la mairie.</a:t>
            </a:r>
          </a:p>
          <a:p>
            <a:pPr>
              <a:buNone/>
            </a:pPr>
            <a:r>
              <a:rPr lang="fr-FR" dirty="0" smtClean="0"/>
              <a:t>Après d’importants travaux, l’inauguration de l’hôtel-de-ville a lieu le 27 novembre 1976 en présence du Président du Sénat, Alain Poher.</a:t>
            </a:r>
          </a:p>
          <a:p>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69</a:t>
            </a:fld>
            <a:endParaRPr lang="fr-FR"/>
          </a:p>
        </p:txBody>
      </p:sp>
      <p:pic>
        <p:nvPicPr>
          <p:cNvPr id="5" name="Image 4" descr="mairie ce jour.jpg"/>
          <p:cNvPicPr>
            <a:picLocks noChangeAspect="1"/>
          </p:cNvPicPr>
          <p:nvPr/>
        </p:nvPicPr>
        <p:blipFill>
          <a:blip r:embed="rId2" cstate="screen"/>
          <a:stretch>
            <a:fillRect/>
          </a:stretch>
        </p:blipFill>
        <p:spPr>
          <a:xfrm>
            <a:off x="467544" y="4221088"/>
            <a:ext cx="3779912" cy="2377145"/>
          </a:xfrm>
          <a:prstGeom prst="rect">
            <a:avLst/>
          </a:prstGeom>
        </p:spPr>
      </p:pic>
      <p:pic>
        <p:nvPicPr>
          <p:cNvPr id="7" name="Image 6" descr="prieure mairie.jpg"/>
          <p:cNvPicPr>
            <a:picLocks noChangeAspect="1"/>
          </p:cNvPicPr>
          <p:nvPr/>
        </p:nvPicPr>
        <p:blipFill>
          <a:blip r:embed="rId3" cstate="screen"/>
          <a:stretch>
            <a:fillRect/>
          </a:stretch>
        </p:blipFill>
        <p:spPr>
          <a:xfrm>
            <a:off x="4788024" y="4077072"/>
            <a:ext cx="3888432" cy="255559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La Gare et Rue </a:t>
            </a:r>
            <a:r>
              <a:rPr lang="fr-FR" sz="3200" dirty="0" err="1" smtClean="0"/>
              <a:t>Chesneau</a:t>
            </a:r>
            <a:endParaRPr lang="fr-FR" sz="3200" dirty="0"/>
          </a:p>
        </p:txBody>
      </p:sp>
      <p:pic>
        <p:nvPicPr>
          <p:cNvPr id="5" name="Espace réservé du contenu 4" descr="quartier gare.jpg"/>
          <p:cNvPicPr>
            <a:picLocks noGrp="1" noChangeAspect="1"/>
          </p:cNvPicPr>
          <p:nvPr>
            <p:ph idx="1"/>
          </p:nvPr>
        </p:nvPicPr>
        <p:blipFill>
          <a:blip r:embed="rId2" cstate="screen"/>
          <a:stretch>
            <a:fillRect/>
          </a:stretch>
        </p:blipFill>
        <p:spPr>
          <a:xfrm>
            <a:off x="1115616" y="1600200"/>
            <a:ext cx="6768752" cy="5057575"/>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7</a:t>
            </a:fld>
            <a:endParaRPr lang="fr-F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FR" sz="3200" dirty="0" smtClean="0"/>
              <a:t>Ancienne Mairie et </a:t>
            </a:r>
            <a:r>
              <a:rPr lang="fr-FR" sz="3200" dirty="0" err="1" smtClean="0"/>
              <a:t>multivues</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70</a:t>
            </a:fld>
            <a:endParaRPr lang="fr-FR"/>
          </a:p>
        </p:txBody>
      </p:sp>
      <p:pic>
        <p:nvPicPr>
          <p:cNvPr id="5" name="Image 4" descr="st rem multivue.jpg"/>
          <p:cNvPicPr>
            <a:picLocks noChangeAspect="1"/>
          </p:cNvPicPr>
          <p:nvPr/>
        </p:nvPicPr>
        <p:blipFill>
          <a:blip r:embed="rId2" cstate="screen"/>
          <a:stretch>
            <a:fillRect/>
          </a:stretch>
        </p:blipFill>
        <p:spPr>
          <a:xfrm>
            <a:off x="683568" y="1412776"/>
            <a:ext cx="7611363" cy="5445224"/>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4000" dirty="0" smtClean="0"/>
              <a:t>St Rémy en couleur</a:t>
            </a:r>
            <a:endParaRPr lang="fr-FR" sz="4000" dirty="0"/>
          </a:p>
        </p:txBody>
      </p:sp>
      <p:pic>
        <p:nvPicPr>
          <p:cNvPr id="5" name="Espace réservé du contenu 4" descr="chateau coubertin maison repos SKF l yvette à Sargis les écoles.jpg"/>
          <p:cNvPicPr>
            <a:picLocks noGrp="1" noChangeAspect="1"/>
          </p:cNvPicPr>
          <p:nvPr>
            <p:ph idx="1"/>
          </p:nvPr>
        </p:nvPicPr>
        <p:blipFill>
          <a:blip r:embed="rId2" cstate="screen"/>
          <a:stretch>
            <a:fillRect/>
          </a:stretch>
        </p:blipFill>
        <p:spPr>
          <a:xfrm>
            <a:off x="755576" y="1124744"/>
            <a:ext cx="7632848" cy="5413774"/>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71</a:t>
            </a:fld>
            <a:endParaRPr lang="fr-F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3200" dirty="0" smtClean="0"/>
              <a:t>Vue aérienne du centre en couleur</a:t>
            </a:r>
            <a:endParaRPr lang="fr-FR" sz="3200" dirty="0"/>
          </a:p>
        </p:txBody>
      </p:sp>
      <p:pic>
        <p:nvPicPr>
          <p:cNvPr id="4" name="Espace réservé du contenu 3" descr="le centre couleur.jpg"/>
          <p:cNvPicPr>
            <a:picLocks noGrp="1" noChangeAspect="1"/>
          </p:cNvPicPr>
          <p:nvPr>
            <p:ph idx="1"/>
          </p:nvPr>
        </p:nvPicPr>
        <p:blipFill>
          <a:blip r:embed="rId2" cstate="screen"/>
          <a:stretch>
            <a:fillRect/>
          </a:stretch>
        </p:blipFill>
        <p:spPr>
          <a:xfrm>
            <a:off x="595021" y="1052736"/>
            <a:ext cx="7721395" cy="5476578"/>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72</a:t>
            </a:fld>
            <a:endParaRPr lang="fr-F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a:bodyPr>
          <a:lstStyle/>
          <a:p>
            <a:r>
              <a:rPr lang="fr-FR" sz="2800" dirty="0" smtClean="0"/>
              <a:t>La Poste</a:t>
            </a:r>
            <a:endParaRPr lang="fr-FR" sz="2800" dirty="0"/>
          </a:p>
        </p:txBody>
      </p:sp>
      <p:pic>
        <p:nvPicPr>
          <p:cNvPr id="4" name="Espace réservé du contenu 3" descr="la poste.jpg"/>
          <p:cNvPicPr>
            <a:picLocks noGrp="1" noChangeAspect="1"/>
          </p:cNvPicPr>
          <p:nvPr>
            <p:ph idx="1"/>
          </p:nvPr>
        </p:nvPicPr>
        <p:blipFill>
          <a:blip r:embed="rId2" cstate="screen"/>
          <a:stretch>
            <a:fillRect/>
          </a:stretch>
        </p:blipFill>
        <p:spPr>
          <a:xfrm>
            <a:off x="5868144" y="692696"/>
            <a:ext cx="2898695" cy="4525963"/>
          </a:xfrm>
        </p:spPr>
      </p:pic>
      <p:pic>
        <p:nvPicPr>
          <p:cNvPr id="6" name="Image 5" descr="entree en venant de gare.jpg"/>
          <p:cNvPicPr>
            <a:picLocks noChangeAspect="1"/>
          </p:cNvPicPr>
          <p:nvPr/>
        </p:nvPicPr>
        <p:blipFill>
          <a:blip r:embed="rId3" cstate="screen"/>
          <a:stretch>
            <a:fillRect/>
          </a:stretch>
        </p:blipFill>
        <p:spPr>
          <a:xfrm>
            <a:off x="179512" y="980728"/>
            <a:ext cx="5460988" cy="3538720"/>
          </a:xfrm>
          <a:prstGeom prst="rect">
            <a:avLst/>
          </a:prstGeom>
        </p:spPr>
      </p:pic>
      <p:sp>
        <p:nvSpPr>
          <p:cNvPr id="7" name="Espace réservé du contenu 2"/>
          <p:cNvSpPr txBox="1">
            <a:spLocks/>
          </p:cNvSpPr>
          <p:nvPr/>
        </p:nvSpPr>
        <p:spPr>
          <a:xfrm>
            <a:off x="323528" y="5157192"/>
            <a:ext cx="8229600" cy="136815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800" b="0" i="0" u="none" strike="noStrike" kern="1200" cap="none" spc="0" normalizeH="0" baseline="0" noProof="0" dirty="0" smtClean="0">
                <a:ln>
                  <a:noFill/>
                </a:ln>
                <a:solidFill>
                  <a:schemeClr val="tx1"/>
                </a:solidFill>
                <a:effectLst/>
                <a:uLnTx/>
                <a:uFillTx/>
                <a:latin typeface="Calibri" pitchFamily="34" charset="0"/>
                <a:ea typeface="+mn-ea"/>
                <a:cs typeface="+mn-cs"/>
              </a:rPr>
              <a:t>La poste fut construite en 1905 après destruction de l’ancien bâtiment en conservant son caractère traditionnel.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800" b="0" i="0" u="none" strike="noStrike" kern="1200" cap="none" spc="0" normalizeH="0" baseline="0" noProof="0" dirty="0" smtClean="0">
                <a:ln>
                  <a:noFill/>
                </a:ln>
                <a:solidFill>
                  <a:schemeClr val="tx1"/>
                </a:solidFill>
                <a:effectLst/>
                <a:uLnTx/>
                <a:uFillTx/>
                <a:latin typeface="Calibri" pitchFamily="34" charset="0"/>
                <a:ea typeface="+mn-ea"/>
                <a:cs typeface="+mn-cs"/>
              </a:rPr>
              <a:t>Construction du parking en face la poste en lieu et place du premier terrain de foot, entrainant la suppression des fêtes foraines.</a:t>
            </a:r>
            <a:endParaRPr kumimoji="0" lang="fr-FR" sz="18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8" name="Espace réservé du numéro de diapositive 7"/>
          <p:cNvSpPr>
            <a:spLocks noGrp="1"/>
          </p:cNvSpPr>
          <p:nvPr>
            <p:ph type="sldNum" sz="quarter" idx="12"/>
          </p:nvPr>
        </p:nvSpPr>
        <p:spPr/>
        <p:txBody>
          <a:bodyPr/>
          <a:lstStyle/>
          <a:p>
            <a:fld id="{0581B432-3E76-4D52-A67F-78025513B3D8}" type="slidenum">
              <a:rPr lang="fr-FR" smtClean="0"/>
              <a:pPr/>
              <a:t>73</a:t>
            </a:fld>
            <a:endParaRPr lang="fr-F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3789040"/>
            <a:ext cx="2771800" cy="1938992"/>
          </a:xfrm>
          <a:prstGeom prst="rect">
            <a:avLst/>
          </a:prstGeom>
          <a:noFill/>
        </p:spPr>
        <p:txBody>
          <a:bodyPr wrap="square" rtlCol="0">
            <a:spAutoFit/>
          </a:bodyPr>
          <a:lstStyle/>
          <a:p>
            <a:pPr algn="ctr">
              <a:spcBef>
                <a:spcPct val="0"/>
              </a:spcBef>
            </a:pPr>
            <a:r>
              <a:rPr lang="fr-FR" sz="2400" dirty="0" err="1" smtClean="0">
                <a:latin typeface="+mj-lt"/>
                <a:ea typeface="+mj-ea"/>
                <a:cs typeface="+mj-cs"/>
              </a:rPr>
              <a:t>Sargis</a:t>
            </a:r>
            <a:r>
              <a:rPr lang="fr-FR" sz="2400" dirty="0" smtClean="0">
                <a:latin typeface="+mj-lt"/>
                <a:ea typeface="+mj-ea"/>
                <a:cs typeface="+mj-cs"/>
              </a:rPr>
              <a:t> </a:t>
            </a:r>
          </a:p>
          <a:p>
            <a:pPr algn="ctr">
              <a:spcBef>
                <a:spcPct val="0"/>
              </a:spcBef>
            </a:pPr>
            <a:r>
              <a:rPr lang="fr-FR" sz="2400" dirty="0" smtClean="0">
                <a:latin typeface="+mj-lt"/>
                <a:ea typeface="+mj-ea"/>
                <a:cs typeface="+mj-cs"/>
              </a:rPr>
              <a:t>actuellement rue </a:t>
            </a:r>
            <a:r>
              <a:rPr lang="fr-FR" sz="2400" dirty="0" err="1" smtClean="0">
                <a:latin typeface="+mj-lt"/>
                <a:ea typeface="+mj-ea"/>
                <a:cs typeface="+mj-cs"/>
              </a:rPr>
              <a:t>Ditte</a:t>
            </a:r>
            <a:r>
              <a:rPr lang="fr-FR" sz="2400" dirty="0" smtClean="0">
                <a:latin typeface="+mj-lt"/>
                <a:ea typeface="+mj-ea"/>
                <a:cs typeface="+mj-cs"/>
              </a:rPr>
              <a:t> – </a:t>
            </a:r>
          </a:p>
          <a:p>
            <a:pPr algn="ctr">
              <a:spcBef>
                <a:spcPct val="0"/>
              </a:spcBef>
            </a:pPr>
            <a:r>
              <a:rPr lang="fr-FR" sz="2400" dirty="0" smtClean="0">
                <a:latin typeface="+mj-lt"/>
                <a:ea typeface="+mj-ea"/>
                <a:cs typeface="+mj-cs"/>
              </a:rPr>
              <a:t>manoir près Espace Jean Racine</a:t>
            </a:r>
            <a:endParaRPr lang="fr-FR" sz="2400" dirty="0">
              <a:latin typeface="+mj-lt"/>
              <a:ea typeface="+mj-ea"/>
              <a:cs typeface="+mj-cs"/>
            </a:endParaRPr>
          </a:p>
        </p:txBody>
      </p:sp>
      <p:pic>
        <p:nvPicPr>
          <p:cNvPr id="7" name="Espace réservé du contenu 3" descr="manoir Ste Avoye.jpg"/>
          <p:cNvPicPr>
            <a:picLocks noChangeAspect="1"/>
          </p:cNvPicPr>
          <p:nvPr/>
        </p:nvPicPr>
        <p:blipFill>
          <a:blip r:embed="rId2" cstate="screen"/>
          <a:stretch>
            <a:fillRect/>
          </a:stretch>
        </p:blipFill>
        <p:spPr>
          <a:xfrm>
            <a:off x="5580112" y="188640"/>
            <a:ext cx="3213134" cy="6336704"/>
          </a:xfrm>
          <a:prstGeom prst="rect">
            <a:avLst/>
          </a:prstGeo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74</a:t>
            </a:fld>
            <a:endParaRPr lang="fr-FR"/>
          </a:p>
        </p:txBody>
      </p:sp>
      <p:pic>
        <p:nvPicPr>
          <p:cNvPr id="4098" name="Picture 2" descr="C:\Users\lassagne\Desktop\ferme de Sargis.jpg"/>
          <p:cNvPicPr>
            <a:picLocks noChangeAspect="1" noChangeArrowheads="1"/>
          </p:cNvPicPr>
          <p:nvPr/>
        </p:nvPicPr>
        <p:blipFill>
          <a:blip r:embed="rId3" cstate="screen"/>
          <a:srcRect/>
          <a:stretch>
            <a:fillRect/>
          </a:stretch>
        </p:blipFill>
        <p:spPr bwMode="auto">
          <a:xfrm>
            <a:off x="2771800" y="2797472"/>
            <a:ext cx="2594519" cy="4060528"/>
          </a:xfrm>
          <a:prstGeom prst="rect">
            <a:avLst/>
          </a:prstGeom>
          <a:noFill/>
        </p:spPr>
      </p:pic>
      <p:pic>
        <p:nvPicPr>
          <p:cNvPr id="8" name="Image 7" descr="sargis rue ditte.jpg"/>
          <p:cNvPicPr>
            <a:picLocks noChangeAspect="1"/>
          </p:cNvPicPr>
          <p:nvPr/>
        </p:nvPicPr>
        <p:blipFill>
          <a:blip r:embed="rId4" cstate="screen"/>
          <a:stretch>
            <a:fillRect/>
          </a:stretch>
        </p:blipFill>
        <p:spPr>
          <a:xfrm>
            <a:off x="0" y="0"/>
            <a:ext cx="5504504" cy="3485039"/>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38138"/>
          </a:xfrm>
        </p:spPr>
        <p:txBody>
          <a:bodyPr>
            <a:normAutofit/>
          </a:bodyPr>
          <a:lstStyle/>
          <a:p>
            <a:r>
              <a:rPr lang="fr-FR" sz="2800" dirty="0" smtClean="0"/>
              <a:t>Maison de repos SKF – </a:t>
            </a:r>
            <a:r>
              <a:rPr lang="fr-FR" sz="2800" dirty="0" smtClean="0"/>
              <a:t>actuelle Maison </a:t>
            </a:r>
            <a:r>
              <a:rPr lang="fr-FR" sz="2800" dirty="0" smtClean="0"/>
              <a:t>de Famille « Les Eaux Vives » et Centre de soins de suite « L’Oasis »</a:t>
            </a:r>
            <a:endParaRPr lang="fr-FR" sz="2800" dirty="0"/>
          </a:p>
        </p:txBody>
      </p:sp>
      <p:pic>
        <p:nvPicPr>
          <p:cNvPr id="4" name="Espace réservé du contenu 3" descr="maison repos oasis SKF couleur.jpg"/>
          <p:cNvPicPr>
            <a:picLocks noGrp="1" noChangeAspect="1"/>
          </p:cNvPicPr>
          <p:nvPr>
            <p:ph idx="1"/>
          </p:nvPr>
        </p:nvPicPr>
        <p:blipFill>
          <a:blip r:embed="rId2" cstate="screen"/>
          <a:stretch>
            <a:fillRect/>
          </a:stretch>
        </p:blipFill>
        <p:spPr>
          <a:xfrm>
            <a:off x="5868144" y="2132856"/>
            <a:ext cx="2856553" cy="2055701"/>
          </a:xfrm>
        </p:spPr>
      </p:pic>
      <p:pic>
        <p:nvPicPr>
          <p:cNvPr id="6" name="Image 5" descr="SKF.jpg"/>
          <p:cNvPicPr>
            <a:picLocks noChangeAspect="1"/>
          </p:cNvPicPr>
          <p:nvPr/>
        </p:nvPicPr>
        <p:blipFill>
          <a:blip r:embed="rId3" cstate="screen"/>
          <a:stretch>
            <a:fillRect/>
          </a:stretch>
        </p:blipFill>
        <p:spPr>
          <a:xfrm>
            <a:off x="179512" y="1916832"/>
            <a:ext cx="4788024" cy="3487801"/>
          </a:xfrm>
          <a:prstGeom prst="rect">
            <a:avLst/>
          </a:prstGeo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75</a:t>
            </a:fld>
            <a:endParaRPr lang="fr-FR"/>
          </a:p>
        </p:txBody>
      </p:sp>
      <p:pic>
        <p:nvPicPr>
          <p:cNvPr id="7" name="Image 6" descr="LOasis-Maison-de-Repos.jpg"/>
          <p:cNvPicPr>
            <a:picLocks noChangeAspect="1"/>
          </p:cNvPicPr>
          <p:nvPr/>
        </p:nvPicPr>
        <p:blipFill>
          <a:blip r:embed="rId4" cstate="screen"/>
          <a:stretch>
            <a:fillRect/>
          </a:stretch>
        </p:blipFill>
        <p:spPr>
          <a:xfrm>
            <a:off x="2915816" y="4234208"/>
            <a:ext cx="3960440" cy="2623792"/>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rmAutofit fontScale="90000"/>
          </a:bodyPr>
          <a:lstStyle/>
          <a:p>
            <a:r>
              <a:rPr lang="fr-FR" sz="2800" dirty="0" smtClean="0"/>
              <a:t>Maison repos l’Oasis – l’annexe, le puits, l’intérieur</a:t>
            </a:r>
            <a:endParaRPr lang="fr-FR" sz="2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76</a:t>
            </a:fld>
            <a:endParaRPr lang="fr-FR"/>
          </a:p>
        </p:txBody>
      </p:sp>
      <p:pic>
        <p:nvPicPr>
          <p:cNvPr id="5" name="Image 4" descr="l oasis.jpg"/>
          <p:cNvPicPr>
            <a:picLocks noChangeAspect="1"/>
          </p:cNvPicPr>
          <p:nvPr/>
        </p:nvPicPr>
        <p:blipFill>
          <a:blip r:embed="rId2" cstate="screen"/>
          <a:stretch>
            <a:fillRect/>
          </a:stretch>
        </p:blipFill>
        <p:spPr>
          <a:xfrm>
            <a:off x="107504" y="620688"/>
            <a:ext cx="5004048" cy="3558154"/>
          </a:xfrm>
          <a:prstGeom prst="rect">
            <a:avLst/>
          </a:prstGeom>
        </p:spPr>
      </p:pic>
      <p:pic>
        <p:nvPicPr>
          <p:cNvPr id="6" name="Image 5" descr="l oasis pavillon annexe.jpg"/>
          <p:cNvPicPr>
            <a:picLocks noChangeAspect="1"/>
          </p:cNvPicPr>
          <p:nvPr/>
        </p:nvPicPr>
        <p:blipFill>
          <a:blip r:embed="rId3" cstate="screen"/>
          <a:stretch>
            <a:fillRect/>
          </a:stretch>
        </p:blipFill>
        <p:spPr>
          <a:xfrm>
            <a:off x="3779912" y="3498191"/>
            <a:ext cx="5184576" cy="3359809"/>
          </a:xfrm>
          <a:prstGeom prst="rect">
            <a:avLst/>
          </a:prstGeom>
        </p:spPr>
      </p:pic>
      <p:pic>
        <p:nvPicPr>
          <p:cNvPr id="7" name="Image 6" descr="LOasis-Maison-de-Repos-de Soc mutualiste.jpg"/>
          <p:cNvPicPr>
            <a:picLocks noChangeAspect="1"/>
          </p:cNvPicPr>
          <p:nvPr/>
        </p:nvPicPr>
        <p:blipFill>
          <a:blip r:embed="rId4" cstate="screen"/>
          <a:stretch>
            <a:fillRect/>
          </a:stretch>
        </p:blipFill>
        <p:spPr>
          <a:xfrm>
            <a:off x="251520" y="4293096"/>
            <a:ext cx="3563888" cy="2325437"/>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Pavillon route de Versailles et un Chalet</a:t>
            </a:r>
            <a:endParaRPr lang="fr-FR" sz="3200" dirty="0"/>
          </a:p>
        </p:txBody>
      </p:sp>
      <p:pic>
        <p:nvPicPr>
          <p:cNvPr id="4" name="Espace réservé du contenu 3" descr="pavillon route de versailles.jpg"/>
          <p:cNvPicPr>
            <a:picLocks noGrp="1" noChangeAspect="1"/>
          </p:cNvPicPr>
          <p:nvPr>
            <p:ph idx="1"/>
          </p:nvPr>
        </p:nvPicPr>
        <p:blipFill>
          <a:blip r:embed="rId2" cstate="screen"/>
          <a:stretch>
            <a:fillRect/>
          </a:stretch>
        </p:blipFill>
        <p:spPr>
          <a:xfrm>
            <a:off x="323528" y="1124744"/>
            <a:ext cx="3315930" cy="5184576"/>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77</a:t>
            </a:fld>
            <a:endParaRPr lang="fr-FR"/>
          </a:p>
        </p:txBody>
      </p:sp>
      <p:pic>
        <p:nvPicPr>
          <p:cNvPr id="6" name="Image 5" descr="chalet.jpg"/>
          <p:cNvPicPr>
            <a:picLocks noChangeAspect="1"/>
          </p:cNvPicPr>
          <p:nvPr/>
        </p:nvPicPr>
        <p:blipFill>
          <a:blip r:embed="rId3" cstate="screen"/>
          <a:stretch>
            <a:fillRect/>
          </a:stretch>
        </p:blipFill>
        <p:spPr>
          <a:xfrm>
            <a:off x="3923928" y="1988840"/>
            <a:ext cx="4865566" cy="3528392"/>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Pavillon des gardes forestiers</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78</a:t>
            </a:fld>
            <a:endParaRPr lang="fr-FR"/>
          </a:p>
        </p:txBody>
      </p:sp>
      <p:pic>
        <p:nvPicPr>
          <p:cNvPr id="5" name="Image 4" descr="pavillons garde forestiers.jpg"/>
          <p:cNvPicPr>
            <a:picLocks noChangeAspect="1"/>
          </p:cNvPicPr>
          <p:nvPr/>
        </p:nvPicPr>
        <p:blipFill>
          <a:blip r:embed="rId2" cstate="screen"/>
          <a:stretch>
            <a:fillRect/>
          </a:stretch>
        </p:blipFill>
        <p:spPr>
          <a:xfrm>
            <a:off x="611560" y="1484784"/>
            <a:ext cx="7704856" cy="499038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94122"/>
          </a:xfrm>
        </p:spPr>
        <p:txBody>
          <a:bodyPr>
            <a:normAutofit/>
          </a:bodyPr>
          <a:lstStyle/>
          <a:p>
            <a:r>
              <a:rPr lang="fr-FR" sz="3200" dirty="0" smtClean="0"/>
              <a:t>Le </a:t>
            </a:r>
            <a:r>
              <a:rPr lang="fr-FR" sz="3200" dirty="0" err="1" smtClean="0"/>
              <a:t>Claireau</a:t>
            </a:r>
            <a:r>
              <a:rPr lang="fr-FR" sz="3200" dirty="0" smtClean="0"/>
              <a:t> – Pavillon de chasse St Lubin</a:t>
            </a:r>
            <a:endParaRPr lang="fr-FR" sz="3200" dirty="0"/>
          </a:p>
        </p:txBody>
      </p:sp>
      <p:pic>
        <p:nvPicPr>
          <p:cNvPr id="5" name="Espace réservé du contenu 4" descr="pavillon chasse st lubin.jpg"/>
          <p:cNvPicPr>
            <a:picLocks noGrp="1" noChangeAspect="1"/>
          </p:cNvPicPr>
          <p:nvPr>
            <p:ph idx="1"/>
          </p:nvPr>
        </p:nvPicPr>
        <p:blipFill>
          <a:blip r:embed="rId2" cstate="screen"/>
          <a:stretch>
            <a:fillRect/>
          </a:stretch>
        </p:blipFill>
        <p:spPr>
          <a:xfrm>
            <a:off x="971600" y="1340768"/>
            <a:ext cx="7113253" cy="4680520"/>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79</a:t>
            </a:fld>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2852936"/>
            <a:ext cx="8229600" cy="1036712"/>
          </a:xfrm>
        </p:spPr>
        <p:txBody>
          <a:bodyPr/>
          <a:lstStyle/>
          <a:p>
            <a:pPr algn="ctr">
              <a:buNone/>
            </a:pPr>
            <a:r>
              <a:rPr lang="fr-FR" dirty="0" smtClean="0"/>
              <a:t>LES ENTREES VERS SAINT REMY LES CHEVREUSE</a:t>
            </a: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8</a:t>
            </a:fld>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2000" dirty="0" smtClean="0"/>
              <a:t>Maison style Charles VIII et ce qu’il en reste actuellement dans</a:t>
            </a:r>
            <a:br>
              <a:rPr lang="fr-FR" sz="2000" dirty="0" smtClean="0"/>
            </a:br>
            <a:r>
              <a:rPr lang="fr-FR" sz="2000" dirty="0" smtClean="0"/>
              <a:t>l’ Allée Bellevue derrière le 15 de la Route de Limours</a:t>
            </a:r>
            <a:endParaRPr lang="fr-FR" sz="2000" dirty="0"/>
          </a:p>
        </p:txBody>
      </p:sp>
      <p:pic>
        <p:nvPicPr>
          <p:cNvPr id="4" name="Espace réservé du contenu 3" descr="maison style Charle VIII - 1905.jpg"/>
          <p:cNvPicPr>
            <a:picLocks noGrp="1" noChangeAspect="1"/>
          </p:cNvPicPr>
          <p:nvPr>
            <p:ph idx="1"/>
          </p:nvPr>
        </p:nvPicPr>
        <p:blipFill>
          <a:blip r:embed="rId2" cstate="screen"/>
          <a:stretch>
            <a:fillRect/>
          </a:stretch>
        </p:blipFill>
        <p:spPr>
          <a:xfrm>
            <a:off x="251520" y="1268760"/>
            <a:ext cx="5472608" cy="4541100"/>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80</a:t>
            </a:fld>
            <a:endParaRPr lang="fr-FR"/>
          </a:p>
        </p:txBody>
      </p:sp>
      <p:pic>
        <p:nvPicPr>
          <p:cNvPr id="6" name="Image 5" descr="20210425_110747.jpg"/>
          <p:cNvPicPr>
            <a:picLocks noChangeAspect="1"/>
          </p:cNvPicPr>
          <p:nvPr/>
        </p:nvPicPr>
        <p:blipFill>
          <a:blip r:embed="rId3" cstate="screen"/>
          <a:stretch>
            <a:fillRect/>
          </a:stretch>
        </p:blipFill>
        <p:spPr>
          <a:xfrm>
            <a:off x="6012160" y="1196752"/>
            <a:ext cx="2376264" cy="5280587"/>
          </a:xfrm>
          <a:prstGeom prst="rect">
            <a:avLst/>
          </a:prstGeom>
        </p:spPr>
      </p:pic>
      <p:sp>
        <p:nvSpPr>
          <p:cNvPr id="7" name="ZoneTexte 6"/>
          <p:cNvSpPr txBox="1"/>
          <p:nvPr/>
        </p:nvSpPr>
        <p:spPr>
          <a:xfrm>
            <a:off x="251520" y="4797152"/>
            <a:ext cx="5472608" cy="1200329"/>
          </a:xfrm>
          <a:prstGeom prst="rect">
            <a:avLst/>
          </a:prstGeom>
          <a:solidFill>
            <a:schemeClr val="bg1">
              <a:lumMod val="85000"/>
            </a:schemeClr>
          </a:solidFill>
        </p:spPr>
        <p:txBody>
          <a:bodyPr wrap="square" rtlCol="0">
            <a:spAutoFit/>
          </a:bodyPr>
          <a:lstStyle/>
          <a:p>
            <a:pPr algn="ctr"/>
            <a:r>
              <a:rPr lang="fr-FR" dirty="0" smtClean="0"/>
              <a:t>Aujourd’hui il s’agit d’un petit immeuble de quelques appartements.</a:t>
            </a:r>
          </a:p>
          <a:p>
            <a:endParaRPr lang="fr-FR" dirty="0" smtClean="0"/>
          </a:p>
          <a:p>
            <a:endParaRPr lang="fr-FR" dirty="0"/>
          </a:p>
        </p:txBody>
      </p:sp>
      <p:cxnSp>
        <p:nvCxnSpPr>
          <p:cNvPr id="9" name="Connecteur droit avec flèche 8"/>
          <p:cNvCxnSpPr/>
          <p:nvPr/>
        </p:nvCxnSpPr>
        <p:spPr>
          <a:xfrm>
            <a:off x="4283968" y="5229200"/>
            <a:ext cx="2016224"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2800" dirty="0" smtClean="0"/>
              <a:t>Rue Victor Hugo – Ferme puis Laboratoire du Dr Tissot</a:t>
            </a:r>
            <a:endParaRPr lang="fr-FR" sz="2800" dirty="0"/>
          </a:p>
        </p:txBody>
      </p:sp>
      <p:pic>
        <p:nvPicPr>
          <p:cNvPr id="10242" name="Picture 2"/>
          <p:cNvPicPr>
            <a:picLocks noGrp="1" noChangeAspect="1" noChangeArrowheads="1"/>
          </p:cNvPicPr>
          <p:nvPr>
            <p:ph idx="1"/>
          </p:nvPr>
        </p:nvPicPr>
        <p:blipFill>
          <a:blip r:embed="rId2" cstate="screen"/>
          <a:srcRect/>
          <a:stretch>
            <a:fillRect/>
          </a:stretch>
        </p:blipFill>
        <p:spPr bwMode="auto">
          <a:xfrm>
            <a:off x="971600" y="908720"/>
            <a:ext cx="3312367" cy="2374305"/>
          </a:xfrm>
          <a:prstGeom prst="rect">
            <a:avLst/>
          </a:prstGeom>
          <a:noFill/>
          <a:ln w="9525">
            <a:noFill/>
            <a:miter lim="800000"/>
            <a:headEnd/>
            <a:tailEnd/>
          </a:ln>
        </p:spPr>
      </p:pic>
      <p:sp>
        <p:nvSpPr>
          <p:cNvPr id="6" name="ZoneTexte 5"/>
          <p:cNvSpPr txBox="1"/>
          <p:nvPr/>
        </p:nvSpPr>
        <p:spPr>
          <a:xfrm>
            <a:off x="5364088" y="1412776"/>
            <a:ext cx="3456384" cy="3970318"/>
          </a:xfrm>
          <a:prstGeom prst="rect">
            <a:avLst/>
          </a:prstGeom>
          <a:noFill/>
        </p:spPr>
        <p:txBody>
          <a:bodyPr wrap="square" rtlCol="0">
            <a:spAutoFit/>
          </a:bodyPr>
          <a:lstStyle/>
          <a:p>
            <a:r>
              <a:rPr lang="fr-FR" dirty="0" smtClean="0"/>
              <a:t>Fin XVI-début </a:t>
            </a:r>
            <a:r>
              <a:rPr lang="fr-FR" dirty="0" err="1" smtClean="0"/>
              <a:t>XVIIè</a:t>
            </a:r>
            <a:r>
              <a:rPr lang="fr-FR" dirty="0" smtClean="0"/>
              <a:t> siècle, bâtiment coupé en 2 parties entre 1738 et 1765, transformation de la maison en ferme avec construction de parties agricoles après 1819  qui seront aménagées en laboratoire pharmaceutique vers 1920.</a:t>
            </a:r>
          </a:p>
          <a:p>
            <a:r>
              <a:rPr lang="fr-FR" dirty="0" smtClean="0"/>
              <a:t>Au carrefour des rues de Versailles et de Paris, M. </a:t>
            </a:r>
            <a:r>
              <a:rPr lang="fr-FR" dirty="0" err="1" smtClean="0"/>
              <a:t>Granvaud</a:t>
            </a:r>
            <a:r>
              <a:rPr lang="fr-FR" dirty="0" smtClean="0"/>
              <a:t> a créé en 1909 une entreprise de construction automobile « LA PONETTE » qui subsistera jusqu’en 1925.</a:t>
            </a:r>
            <a:endParaRPr lang="fr-FR" dirty="0"/>
          </a:p>
        </p:txBody>
      </p:sp>
      <p:pic>
        <p:nvPicPr>
          <p:cNvPr id="7" name="Image 6" descr="lab tissot.jpg"/>
          <p:cNvPicPr>
            <a:picLocks noChangeAspect="1"/>
          </p:cNvPicPr>
          <p:nvPr/>
        </p:nvPicPr>
        <p:blipFill>
          <a:blip r:embed="rId3" cstate="screen"/>
          <a:stretch>
            <a:fillRect/>
          </a:stretch>
        </p:blipFill>
        <p:spPr>
          <a:xfrm>
            <a:off x="323528" y="3429000"/>
            <a:ext cx="4934322" cy="3015419"/>
          </a:xfrm>
          <a:prstGeom prst="rect">
            <a:avLst/>
          </a:prstGeom>
        </p:spPr>
      </p:pic>
      <p:sp>
        <p:nvSpPr>
          <p:cNvPr id="8" name="Espace réservé du numéro de diapositive 7"/>
          <p:cNvSpPr>
            <a:spLocks noGrp="1"/>
          </p:cNvSpPr>
          <p:nvPr>
            <p:ph type="sldNum" sz="quarter" idx="12"/>
          </p:nvPr>
        </p:nvSpPr>
        <p:spPr/>
        <p:txBody>
          <a:bodyPr/>
          <a:lstStyle/>
          <a:p>
            <a:fld id="{0581B432-3E76-4D52-A67F-78025513B3D8}" type="slidenum">
              <a:rPr lang="fr-FR" smtClean="0"/>
              <a:pPr/>
              <a:t>81</a:t>
            </a:fld>
            <a:endParaRPr lang="fr-F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562074"/>
          </a:xfrm>
        </p:spPr>
        <p:txBody>
          <a:bodyPr>
            <a:normAutofit/>
          </a:bodyPr>
          <a:lstStyle/>
          <a:p>
            <a:r>
              <a:rPr lang="fr-FR" sz="2800" dirty="0" smtClean="0"/>
              <a:t>Laboratoire Dr Tissot – atelier de la </a:t>
            </a:r>
            <a:r>
              <a:rPr lang="fr-FR" sz="2800" dirty="0" err="1" smtClean="0"/>
              <a:t>Bronchodermine</a:t>
            </a:r>
            <a:endParaRPr lang="fr-FR" sz="2800" dirty="0"/>
          </a:p>
        </p:txBody>
      </p:sp>
      <p:pic>
        <p:nvPicPr>
          <p:cNvPr id="4" name="Espace réservé du contenu 3" descr="lab tissot.jpg"/>
          <p:cNvPicPr>
            <a:picLocks noGrp="1" noChangeAspect="1"/>
          </p:cNvPicPr>
          <p:nvPr>
            <p:ph idx="1"/>
          </p:nvPr>
        </p:nvPicPr>
        <p:blipFill>
          <a:blip r:embed="rId2" cstate="screen"/>
          <a:stretch>
            <a:fillRect/>
          </a:stretch>
        </p:blipFill>
        <p:spPr>
          <a:xfrm>
            <a:off x="4644008" y="4005064"/>
            <a:ext cx="4319676" cy="2852936"/>
          </a:xfrm>
        </p:spPr>
      </p:pic>
      <p:pic>
        <p:nvPicPr>
          <p:cNvPr id="7" name="Image 6" descr="labo tissot2.jpg"/>
          <p:cNvPicPr>
            <a:picLocks noChangeAspect="1"/>
          </p:cNvPicPr>
          <p:nvPr/>
        </p:nvPicPr>
        <p:blipFill>
          <a:blip r:embed="rId3" cstate="screen"/>
          <a:stretch>
            <a:fillRect/>
          </a:stretch>
        </p:blipFill>
        <p:spPr>
          <a:xfrm>
            <a:off x="179512" y="4030300"/>
            <a:ext cx="4428926" cy="2827700"/>
          </a:xfrm>
          <a:prstGeom prst="rect">
            <a:avLst/>
          </a:prstGeom>
        </p:spPr>
      </p:pic>
      <p:sp>
        <p:nvSpPr>
          <p:cNvPr id="8" name="Espace réservé du numéro de diapositive 7"/>
          <p:cNvSpPr>
            <a:spLocks noGrp="1"/>
          </p:cNvSpPr>
          <p:nvPr>
            <p:ph type="sldNum" sz="quarter" idx="12"/>
          </p:nvPr>
        </p:nvSpPr>
        <p:spPr/>
        <p:txBody>
          <a:bodyPr/>
          <a:lstStyle/>
          <a:p>
            <a:fld id="{0581B432-3E76-4D52-A67F-78025513B3D8}" type="slidenum">
              <a:rPr lang="fr-FR" smtClean="0"/>
              <a:pPr/>
              <a:t>82</a:t>
            </a:fld>
            <a:endParaRPr lang="fr-FR"/>
          </a:p>
        </p:txBody>
      </p:sp>
      <p:pic>
        <p:nvPicPr>
          <p:cNvPr id="9" name="Image 8" descr="Labo Tissot.jpg"/>
          <p:cNvPicPr>
            <a:picLocks noChangeAspect="1"/>
          </p:cNvPicPr>
          <p:nvPr/>
        </p:nvPicPr>
        <p:blipFill>
          <a:blip r:embed="rId4" cstate="screen"/>
          <a:stretch>
            <a:fillRect/>
          </a:stretch>
        </p:blipFill>
        <p:spPr>
          <a:xfrm>
            <a:off x="1979712" y="692696"/>
            <a:ext cx="5145024" cy="338328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p:spPr>
        <p:txBody>
          <a:bodyPr>
            <a:normAutofit/>
          </a:bodyPr>
          <a:lstStyle/>
          <a:p>
            <a:r>
              <a:rPr lang="fr-FR" sz="2400" dirty="0" smtClean="0"/>
              <a:t>Aux Caves </a:t>
            </a:r>
            <a:r>
              <a:rPr lang="fr-FR" sz="2400" dirty="0" err="1" smtClean="0"/>
              <a:t>Beauséjour</a:t>
            </a:r>
            <a:r>
              <a:rPr lang="fr-FR" sz="2400" dirty="0" smtClean="0"/>
              <a:t> </a:t>
            </a:r>
            <a:r>
              <a:rPr lang="fr-FR" sz="2400" dirty="0" smtClean="0"/>
              <a:t>et </a:t>
            </a:r>
            <a:r>
              <a:rPr lang="fr-FR" sz="2400" dirty="0" smtClean="0"/>
              <a:t>Salle des Fêtes – </a:t>
            </a:r>
            <a:br>
              <a:rPr lang="fr-FR" sz="2400" dirty="0" smtClean="0"/>
            </a:br>
            <a:r>
              <a:rPr lang="fr-FR" sz="2400" dirty="0" smtClean="0"/>
              <a:t>actuellement </a:t>
            </a:r>
            <a:r>
              <a:rPr lang="fr-FR" sz="2400" dirty="0" smtClean="0"/>
              <a:t>Boulangerie des 6 Moulins et </a:t>
            </a:r>
            <a:r>
              <a:rPr lang="fr-FR" sz="2400" dirty="0" smtClean="0"/>
              <a:t>maison individuelle</a:t>
            </a:r>
            <a:endParaRPr lang="fr-FR" sz="2400" dirty="0"/>
          </a:p>
        </p:txBody>
      </p:sp>
      <p:pic>
        <p:nvPicPr>
          <p:cNvPr id="4" name="Espace réservé du contenu 3" descr="caves beausejour et salle fêtes.jpg"/>
          <p:cNvPicPr>
            <a:picLocks noGrp="1" noChangeAspect="1"/>
          </p:cNvPicPr>
          <p:nvPr>
            <p:ph idx="1"/>
          </p:nvPr>
        </p:nvPicPr>
        <p:blipFill>
          <a:blip r:embed="rId2" cstate="screen"/>
          <a:stretch>
            <a:fillRect/>
          </a:stretch>
        </p:blipFill>
        <p:spPr>
          <a:xfrm>
            <a:off x="1204468" y="1600200"/>
            <a:ext cx="6735064" cy="4525963"/>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83</a:t>
            </a:fld>
            <a:endParaRPr lang="fr-FR"/>
          </a:p>
        </p:txBody>
      </p:sp>
      <p:sp>
        <p:nvSpPr>
          <p:cNvPr id="6" name="ZoneTexte 5"/>
          <p:cNvSpPr txBox="1"/>
          <p:nvPr/>
        </p:nvSpPr>
        <p:spPr>
          <a:xfrm>
            <a:off x="1979712" y="6021288"/>
            <a:ext cx="6048672" cy="584775"/>
          </a:xfrm>
          <a:prstGeom prst="rect">
            <a:avLst/>
          </a:prstGeom>
          <a:noFill/>
        </p:spPr>
        <p:txBody>
          <a:bodyPr wrap="square" rtlCol="0">
            <a:spAutoFit/>
          </a:bodyPr>
          <a:lstStyle/>
          <a:p>
            <a:pPr algn="ctr"/>
            <a:r>
              <a:rPr lang="fr-FR" sz="1600" dirty="0" smtClean="0"/>
              <a:t>La salle des fêtes à droite fût un restaurant chinois dans les années 1990 et récemment est devenue une maison individuelle</a:t>
            </a:r>
            <a:endParaRPr lang="fr-FR" sz="16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Le Bâti</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84</a:t>
            </a:fld>
            <a:endParaRPr lang="fr-FR"/>
          </a:p>
        </p:txBody>
      </p:sp>
      <p:pic>
        <p:nvPicPr>
          <p:cNvPr id="11" name="Image 10" descr="rue chesneau 1.jpg"/>
          <p:cNvPicPr>
            <a:picLocks noChangeAspect="1"/>
          </p:cNvPicPr>
          <p:nvPr/>
        </p:nvPicPr>
        <p:blipFill>
          <a:blip r:embed="rId2" cstate="screen"/>
          <a:stretch>
            <a:fillRect/>
          </a:stretch>
        </p:blipFill>
        <p:spPr>
          <a:xfrm>
            <a:off x="323528" y="620688"/>
            <a:ext cx="2088232" cy="4640514"/>
          </a:xfrm>
          <a:prstGeom prst="rect">
            <a:avLst/>
          </a:prstGeom>
        </p:spPr>
      </p:pic>
      <p:sp>
        <p:nvSpPr>
          <p:cNvPr id="12" name="Espace réservé du contenu 11"/>
          <p:cNvSpPr>
            <a:spLocks noGrp="1"/>
          </p:cNvSpPr>
          <p:nvPr>
            <p:ph idx="1"/>
          </p:nvPr>
        </p:nvSpPr>
        <p:spPr>
          <a:xfrm>
            <a:off x="2699792" y="836712"/>
            <a:ext cx="2376264" cy="3384376"/>
          </a:xfrm>
        </p:spPr>
        <p:txBody>
          <a:bodyPr>
            <a:normAutofit fontScale="47500" lnSpcReduction="20000"/>
          </a:bodyPr>
          <a:lstStyle/>
          <a:p>
            <a:pPr lvl="1">
              <a:buNone/>
            </a:pPr>
            <a:r>
              <a:rPr lang="fr-FR" sz="3000" dirty="0" smtClean="0"/>
              <a:t>Aux 10 et 12 de la Rue </a:t>
            </a:r>
            <a:r>
              <a:rPr lang="fr-FR" sz="3000" dirty="0" err="1" smtClean="0"/>
              <a:t>Chesneau</a:t>
            </a:r>
            <a:r>
              <a:rPr lang="fr-FR" sz="3000" dirty="0" smtClean="0"/>
              <a:t>, des lucarnes à capucine, dans leur forme ancienne « pendante » à poulie, autrefois utilisées pour monter les sacs de grain, couronnent les façades. Une autre lucarne à balcon se voit toujours au dessus de la Boulangerie, Place du 14 Juillet.</a:t>
            </a:r>
          </a:p>
          <a:p>
            <a:pPr>
              <a:buNone/>
            </a:pPr>
            <a:endParaRPr lang="fr-FR" dirty="0"/>
          </a:p>
        </p:txBody>
      </p:sp>
      <p:sp>
        <p:nvSpPr>
          <p:cNvPr id="17" name="ZoneTexte 16"/>
          <p:cNvSpPr txBox="1"/>
          <p:nvPr/>
        </p:nvSpPr>
        <p:spPr>
          <a:xfrm>
            <a:off x="2483768" y="5013176"/>
            <a:ext cx="3384376" cy="1384995"/>
          </a:xfrm>
          <a:prstGeom prst="rect">
            <a:avLst/>
          </a:prstGeom>
          <a:noFill/>
        </p:spPr>
        <p:txBody>
          <a:bodyPr wrap="square" rtlCol="0">
            <a:spAutoFit/>
          </a:bodyPr>
          <a:lstStyle/>
          <a:p>
            <a:r>
              <a:rPr lang="fr-FR" sz="1400" dirty="0" smtClean="0"/>
              <a:t>A la fin du XIXème siècle, travail soigné de la meulière en parement, en rocaillage, briques, céramiques, multiplication de toitures, pièces apparentes de charpente de bois, grille de clôture sur mur bahut.</a:t>
            </a:r>
          </a:p>
          <a:p>
            <a:r>
              <a:rPr lang="fr-FR" sz="1400" dirty="0" smtClean="0"/>
              <a:t> (Villa </a:t>
            </a:r>
            <a:r>
              <a:rPr lang="fr-FR" sz="1400" dirty="0" err="1" smtClean="0"/>
              <a:t>Mitsouko</a:t>
            </a:r>
            <a:r>
              <a:rPr lang="fr-FR" sz="1400" dirty="0" smtClean="0"/>
              <a:t> 9 avenue Muret)</a:t>
            </a:r>
            <a:endParaRPr lang="fr-FR" sz="1400" dirty="0"/>
          </a:p>
        </p:txBody>
      </p:sp>
      <p:pic>
        <p:nvPicPr>
          <p:cNvPr id="20" name="Image 19" descr="20210404_villa mitsouko av muret.jpg"/>
          <p:cNvPicPr>
            <a:picLocks noChangeAspect="1"/>
          </p:cNvPicPr>
          <p:nvPr/>
        </p:nvPicPr>
        <p:blipFill>
          <a:blip r:embed="rId3" cstate="screen"/>
          <a:stretch>
            <a:fillRect/>
          </a:stretch>
        </p:blipFill>
        <p:spPr>
          <a:xfrm>
            <a:off x="6012160" y="404664"/>
            <a:ext cx="2541883" cy="5648627"/>
          </a:xfrm>
          <a:prstGeom prst="rect">
            <a:avLst/>
          </a:prstGeom>
        </p:spPr>
      </p:pic>
      <p:cxnSp>
        <p:nvCxnSpPr>
          <p:cNvPr id="15" name="Connecteur droit avec flèche 14"/>
          <p:cNvCxnSpPr/>
          <p:nvPr/>
        </p:nvCxnSpPr>
        <p:spPr>
          <a:xfrm flipV="1">
            <a:off x="4644008" y="4509120"/>
            <a:ext cx="792088"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2339752" y="1628800"/>
            <a:ext cx="936104"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r>
              <a:rPr lang="fr-FR" sz="3200" dirty="0" smtClean="0"/>
              <a:t>Le Bâti</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85</a:t>
            </a:fld>
            <a:endParaRPr lang="fr-FR"/>
          </a:p>
        </p:txBody>
      </p:sp>
      <p:pic>
        <p:nvPicPr>
          <p:cNvPr id="5" name="Espace réservé du contenu 4" descr="20210404_46 rte limours.jpg"/>
          <p:cNvPicPr>
            <a:picLocks noGrp="1" noChangeAspect="1"/>
          </p:cNvPicPr>
          <p:nvPr>
            <p:ph idx="1"/>
          </p:nvPr>
        </p:nvPicPr>
        <p:blipFill>
          <a:blip r:embed="rId2" cstate="screen"/>
          <a:stretch>
            <a:fillRect/>
          </a:stretch>
        </p:blipFill>
        <p:spPr>
          <a:xfrm>
            <a:off x="6948264" y="188640"/>
            <a:ext cx="1999488" cy="4437888"/>
          </a:xfrm>
          <a:prstGeom prst="rect">
            <a:avLst/>
          </a:prstGeom>
        </p:spPr>
      </p:pic>
      <p:sp>
        <p:nvSpPr>
          <p:cNvPr id="6" name="ZoneTexte 5"/>
          <p:cNvSpPr txBox="1"/>
          <p:nvPr/>
        </p:nvSpPr>
        <p:spPr>
          <a:xfrm>
            <a:off x="6876256" y="4869160"/>
            <a:ext cx="2052736" cy="1169551"/>
          </a:xfrm>
          <a:prstGeom prst="rect">
            <a:avLst/>
          </a:prstGeom>
          <a:noFill/>
        </p:spPr>
        <p:txBody>
          <a:bodyPr wrap="square" rtlCol="0">
            <a:spAutoFit/>
          </a:bodyPr>
          <a:lstStyle/>
          <a:p>
            <a:r>
              <a:rPr lang="fr-FR" sz="1400" dirty="0" smtClean="0"/>
              <a:t>Les influences du mouvement moderne apparaissent avec des ouvertures horizontales ou des toitures terrasses.  </a:t>
            </a:r>
            <a:endParaRPr lang="fr-FR" sz="1400" dirty="0"/>
          </a:p>
        </p:txBody>
      </p:sp>
      <p:pic>
        <p:nvPicPr>
          <p:cNvPr id="8" name="Espace réservé du contenu 3" descr="le lac couleur d'avion.jpg"/>
          <p:cNvPicPr>
            <a:picLocks noChangeAspect="1"/>
          </p:cNvPicPr>
          <p:nvPr/>
        </p:nvPicPr>
        <p:blipFill>
          <a:blip r:embed="rId3" cstate="screen"/>
          <a:stretch>
            <a:fillRect/>
          </a:stretch>
        </p:blipFill>
        <p:spPr>
          <a:xfrm>
            <a:off x="1331640" y="1196752"/>
            <a:ext cx="4032448" cy="2858316"/>
          </a:xfrm>
          <a:prstGeom prst="rect">
            <a:avLst/>
          </a:prstGeom>
        </p:spPr>
      </p:pic>
      <p:sp>
        <p:nvSpPr>
          <p:cNvPr id="9" name="ZoneTexte 8"/>
          <p:cNvSpPr txBox="1"/>
          <p:nvPr/>
        </p:nvSpPr>
        <p:spPr>
          <a:xfrm>
            <a:off x="251520" y="764704"/>
            <a:ext cx="6624736" cy="369332"/>
          </a:xfrm>
          <a:prstGeom prst="rect">
            <a:avLst/>
          </a:prstGeom>
          <a:noFill/>
        </p:spPr>
        <p:txBody>
          <a:bodyPr wrap="square" rtlCol="0">
            <a:spAutoFit/>
          </a:bodyPr>
          <a:lstStyle/>
          <a:p>
            <a:pPr algn="ctr"/>
            <a:r>
              <a:rPr lang="fr-FR" dirty="0" smtClean="0"/>
              <a:t>1</a:t>
            </a:r>
            <a:r>
              <a:rPr lang="fr-FR" baseline="30000" dirty="0" smtClean="0"/>
              <a:t>ère</a:t>
            </a:r>
            <a:r>
              <a:rPr lang="fr-FR" dirty="0" smtClean="0"/>
              <a:t> villa terrasse « la villa blanche » au 46 route de Limours.</a:t>
            </a:r>
            <a:endParaRPr lang="fr-FR" dirty="0"/>
          </a:p>
        </p:txBody>
      </p:sp>
      <p:sp>
        <p:nvSpPr>
          <p:cNvPr id="14" name="ZoneTexte 13"/>
          <p:cNvSpPr txBox="1"/>
          <p:nvPr/>
        </p:nvSpPr>
        <p:spPr>
          <a:xfrm>
            <a:off x="323528" y="4077072"/>
            <a:ext cx="6264696" cy="2462213"/>
          </a:xfrm>
          <a:prstGeom prst="rect">
            <a:avLst/>
          </a:prstGeom>
          <a:noFill/>
        </p:spPr>
        <p:txBody>
          <a:bodyPr wrap="square" rtlCol="0">
            <a:spAutoFit/>
          </a:bodyPr>
          <a:lstStyle/>
          <a:p>
            <a:r>
              <a:rPr lang="fr-FR" sz="1400" dirty="0" smtClean="0"/>
              <a:t>La Villa Blanche emprunte à la fois au style arts déco des années 1920 et au mouvement moderne des années 1930. Elle fût construite au sommet de l’escalier « de la Folie » en 1933 par Michel </a:t>
            </a:r>
            <a:r>
              <a:rPr lang="fr-FR" sz="1400" dirty="0" err="1" smtClean="0"/>
              <a:t>Sakharoff</a:t>
            </a:r>
            <a:r>
              <a:rPr lang="fr-FR" sz="1400" dirty="0" smtClean="0"/>
              <a:t>, ancien officier de l’armée impériale russe, arrivé à Paris en 1928 comme représentant diplomatique de la Russie. Son fils Nil qui en a hérité en 1936 eut un destin tragique lié à l’occupation allemande.  Il était « metteur en ondes » à Radio Paris, côtoyait de nombreux collaborateurs tout en livrant des informations à la résistance. Il fût arrêté à St Rémy en août 1944, accusé de collaboration et sa maison confisquée en  juillet 1945. Il décéda dans des conditions floues. La Villa sera vendue aux enchères en 1947 au profit d’un conseiller municipal communiste de Versailles qui la revendra deux fois plus cher deux mois plus tard.</a:t>
            </a:r>
            <a:endParaRPr lang="fr-FR" sz="1400" dirty="0"/>
          </a:p>
        </p:txBody>
      </p:sp>
      <p:cxnSp>
        <p:nvCxnSpPr>
          <p:cNvPr id="21" name="Connecteur droit avec flèche 20"/>
          <p:cNvCxnSpPr/>
          <p:nvPr/>
        </p:nvCxnSpPr>
        <p:spPr>
          <a:xfrm flipH="1">
            <a:off x="4860032" y="1124744"/>
            <a:ext cx="1008112" cy="936104"/>
          </a:xfrm>
          <a:prstGeom prst="straightConnector1">
            <a:avLst/>
          </a:prstGeom>
          <a:ln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200" dirty="0" smtClean="0"/>
              <a:t>Le Lac </a:t>
            </a:r>
            <a:r>
              <a:rPr lang="fr-FR" sz="3200" dirty="0" err="1" smtClean="0"/>
              <a:t>Beauséjour</a:t>
            </a:r>
            <a:endParaRPr lang="fr-FR" sz="3200" dirty="0"/>
          </a:p>
        </p:txBody>
      </p:sp>
      <p:sp>
        <p:nvSpPr>
          <p:cNvPr id="5" name="ZoneTexte 4"/>
          <p:cNvSpPr txBox="1"/>
          <p:nvPr/>
        </p:nvSpPr>
        <p:spPr>
          <a:xfrm>
            <a:off x="467544" y="980728"/>
            <a:ext cx="8136904" cy="369332"/>
          </a:xfrm>
          <a:prstGeom prst="rect">
            <a:avLst/>
          </a:prstGeom>
          <a:noFill/>
        </p:spPr>
        <p:txBody>
          <a:bodyPr wrap="square" rtlCol="0">
            <a:spAutoFit/>
          </a:bodyPr>
          <a:lstStyle/>
          <a:p>
            <a:endParaRPr lang="fr-FR" dirty="0"/>
          </a:p>
        </p:txBody>
      </p:sp>
      <p:sp>
        <p:nvSpPr>
          <p:cNvPr id="6" name="ZoneTexte 5"/>
          <p:cNvSpPr txBox="1"/>
          <p:nvPr/>
        </p:nvSpPr>
        <p:spPr>
          <a:xfrm>
            <a:off x="467544" y="948690"/>
            <a:ext cx="7992888" cy="5355312"/>
          </a:xfrm>
          <a:prstGeom prst="rect">
            <a:avLst/>
          </a:prstGeom>
          <a:noFill/>
        </p:spPr>
        <p:txBody>
          <a:bodyPr wrap="square" rtlCol="0">
            <a:spAutoFit/>
          </a:bodyPr>
          <a:lstStyle/>
          <a:p>
            <a:r>
              <a:rPr lang="fr-FR" b="1" dirty="0" smtClean="0"/>
              <a:t>Historique de l’ouvrage</a:t>
            </a:r>
            <a:endParaRPr lang="fr-FR" dirty="0" smtClean="0"/>
          </a:p>
          <a:p>
            <a:pPr lvl="0"/>
            <a:r>
              <a:rPr lang="fr-FR" dirty="0" smtClean="0"/>
              <a:t>XV</a:t>
            </a:r>
            <a:r>
              <a:rPr lang="fr-FR" baseline="30000" dirty="0" smtClean="0"/>
              <a:t>e</a:t>
            </a:r>
            <a:r>
              <a:rPr lang="fr-FR" dirty="0" smtClean="0"/>
              <a:t> siècle: Construction comme réserve d’alimentation en eau pour un moulin</a:t>
            </a:r>
          </a:p>
          <a:p>
            <a:pPr lvl="0"/>
            <a:r>
              <a:rPr lang="fr-FR" dirty="0" smtClean="0"/>
              <a:t>1930 : Rupture</a:t>
            </a:r>
          </a:p>
          <a:p>
            <a:pPr lvl="0"/>
            <a:r>
              <a:rPr lang="fr-FR" dirty="0" smtClean="0"/>
              <a:t>Années 1930 : Reconstruction</a:t>
            </a:r>
          </a:p>
          <a:p>
            <a:pPr lvl="0"/>
            <a:r>
              <a:rPr lang="fr-FR" dirty="0" smtClean="0"/>
              <a:t>Durant la guerre, les Allemands s’y baignaient.</a:t>
            </a:r>
          </a:p>
          <a:p>
            <a:pPr lvl="0"/>
            <a:r>
              <a:rPr lang="fr-FR" dirty="0" smtClean="0"/>
              <a:t>1993 : Réfection des berges (avec baisse de la hauteur d’eau du lac d’environ 1 m pour les travaux), aménagement d’une ile au milieu.</a:t>
            </a:r>
          </a:p>
          <a:p>
            <a:pPr lvl="0"/>
            <a:r>
              <a:rPr lang="fr-FR" dirty="0" smtClean="0"/>
              <a:t>2003 : Étude géotechnique du parement aval avec préconisation de travaux (baisse du niveau d’environ 15 cm)</a:t>
            </a:r>
          </a:p>
          <a:p>
            <a:pPr lvl="0"/>
            <a:r>
              <a:rPr lang="fr-FR" dirty="0" smtClean="0"/>
              <a:t>2004 : Travaux de reprise des fissures</a:t>
            </a:r>
          </a:p>
          <a:p>
            <a:pPr lvl="0"/>
            <a:r>
              <a:rPr lang="fr-FR" dirty="0" smtClean="0"/>
              <a:t>2007 : Remplacement des repères de suivi de mouvements</a:t>
            </a:r>
          </a:p>
          <a:p>
            <a:pPr lvl="0"/>
            <a:r>
              <a:rPr lang="fr-FR" dirty="0" smtClean="0"/>
              <a:t>2019 : Bathymétrie / prélèvements et analyse de la qualité des sédiments et de l’eau</a:t>
            </a:r>
          </a:p>
          <a:p>
            <a:pPr lvl="0"/>
            <a:r>
              <a:rPr lang="fr-FR" dirty="0" smtClean="0"/>
              <a:t>2020 : Vidange / curage / diagnostic</a:t>
            </a:r>
          </a:p>
          <a:p>
            <a:endParaRPr lang="fr-FR" dirty="0" smtClean="0"/>
          </a:p>
          <a:p>
            <a:r>
              <a:rPr lang="fr-FR" dirty="0" smtClean="0"/>
              <a:t>Jusqu’aux années 1995, le feu d’artifice du 14 juillet était tiré du Lac </a:t>
            </a:r>
            <a:r>
              <a:rPr lang="fr-FR" dirty="0" err="1" smtClean="0"/>
              <a:t>Beauséjour</a:t>
            </a:r>
            <a:r>
              <a:rPr lang="fr-FR" dirty="0" smtClean="0"/>
              <a:t> attirant 1500 </a:t>
            </a:r>
            <a:r>
              <a:rPr lang="fr-FR" dirty="0" smtClean="0"/>
              <a:t>personnes/an</a:t>
            </a:r>
            <a:r>
              <a:rPr lang="fr-FR" dirty="0" smtClean="0"/>
              <a:t>.</a:t>
            </a:r>
          </a:p>
          <a:p>
            <a:endParaRPr lang="fr-FR" dirty="0" smtClean="0"/>
          </a:p>
          <a:p>
            <a:r>
              <a:rPr lang="fr-FR" dirty="0" smtClean="0"/>
              <a:t>Il attire les promeneurs, amateurs de modélisme, pêcheurs, ornithologues….</a:t>
            </a:r>
            <a:endParaRPr lang="fr-FR" dirty="0"/>
          </a:p>
        </p:txBody>
      </p:sp>
      <p:sp>
        <p:nvSpPr>
          <p:cNvPr id="7" name="Espace réservé du numéro de diapositive 6"/>
          <p:cNvSpPr>
            <a:spLocks noGrp="1"/>
          </p:cNvSpPr>
          <p:nvPr>
            <p:ph type="sldNum" sz="quarter" idx="12"/>
          </p:nvPr>
        </p:nvSpPr>
        <p:spPr/>
        <p:txBody>
          <a:bodyPr/>
          <a:lstStyle/>
          <a:p>
            <a:fld id="{0581B432-3E76-4D52-A67F-78025513B3D8}" type="slidenum">
              <a:rPr lang="fr-FR" smtClean="0"/>
              <a:pPr/>
              <a:t>86</a:t>
            </a:fld>
            <a:endParaRPr lang="fr-F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706090"/>
          </a:xfrm>
        </p:spPr>
        <p:txBody>
          <a:bodyPr>
            <a:normAutofit/>
          </a:bodyPr>
          <a:lstStyle/>
          <a:p>
            <a:r>
              <a:rPr lang="fr-FR" sz="3200" dirty="0" smtClean="0"/>
              <a:t>Lac </a:t>
            </a:r>
            <a:r>
              <a:rPr lang="fr-FR" sz="3200" dirty="0" err="1" smtClean="0"/>
              <a:t>Beauséjour</a:t>
            </a:r>
            <a:endParaRPr lang="fr-FR" sz="3200" dirty="0"/>
          </a:p>
        </p:txBody>
      </p:sp>
      <p:pic>
        <p:nvPicPr>
          <p:cNvPr id="5" name="Espace réservé du contenu 4" descr="lac de st paul.jpg"/>
          <p:cNvPicPr>
            <a:picLocks noGrp="1" noChangeAspect="1"/>
          </p:cNvPicPr>
          <p:nvPr>
            <p:ph idx="1"/>
          </p:nvPr>
        </p:nvPicPr>
        <p:blipFill>
          <a:blip r:embed="rId2" cstate="screen"/>
          <a:stretch>
            <a:fillRect/>
          </a:stretch>
        </p:blipFill>
        <p:spPr>
          <a:xfrm>
            <a:off x="3635896" y="908720"/>
            <a:ext cx="5236373" cy="3373835"/>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87</a:t>
            </a:fld>
            <a:endParaRPr lang="fr-FR"/>
          </a:p>
        </p:txBody>
      </p:sp>
      <p:pic>
        <p:nvPicPr>
          <p:cNvPr id="6" name="Image 5" descr="le lac et ses rochers.jpg"/>
          <p:cNvPicPr>
            <a:picLocks noChangeAspect="1"/>
          </p:cNvPicPr>
          <p:nvPr/>
        </p:nvPicPr>
        <p:blipFill>
          <a:blip r:embed="rId3" cstate="screen"/>
          <a:stretch>
            <a:fillRect/>
          </a:stretch>
        </p:blipFill>
        <p:spPr>
          <a:xfrm>
            <a:off x="0" y="3429000"/>
            <a:ext cx="4355976" cy="3266982"/>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8496944" cy="418058"/>
          </a:xfrm>
        </p:spPr>
        <p:txBody>
          <a:bodyPr>
            <a:normAutofit fontScale="90000"/>
          </a:bodyPr>
          <a:lstStyle/>
          <a:p>
            <a:r>
              <a:rPr lang="fr-FR" sz="2800" dirty="0" smtClean="0"/>
              <a:t>Lac </a:t>
            </a:r>
            <a:r>
              <a:rPr lang="fr-FR" sz="2800" dirty="0" err="1" smtClean="0"/>
              <a:t>Beauséjour</a:t>
            </a:r>
            <a:r>
              <a:rPr lang="fr-FR" sz="2800" dirty="0" smtClean="0"/>
              <a:t> – rochers et pêcheurs sous allée de saules</a:t>
            </a:r>
            <a:endParaRPr lang="fr-FR" sz="2800" dirty="0"/>
          </a:p>
        </p:txBody>
      </p:sp>
      <p:pic>
        <p:nvPicPr>
          <p:cNvPr id="4" name="Espace réservé du contenu 3" descr="rochers du lac.jpg"/>
          <p:cNvPicPr>
            <a:picLocks noGrp="1" noChangeAspect="1"/>
          </p:cNvPicPr>
          <p:nvPr>
            <p:ph idx="1"/>
          </p:nvPr>
        </p:nvPicPr>
        <p:blipFill>
          <a:blip r:embed="rId2" cstate="screen"/>
          <a:stretch>
            <a:fillRect/>
          </a:stretch>
        </p:blipFill>
        <p:spPr>
          <a:xfrm>
            <a:off x="4211960" y="620688"/>
            <a:ext cx="4771771" cy="3015759"/>
          </a:xfrm>
        </p:spPr>
      </p:pic>
      <p:pic>
        <p:nvPicPr>
          <p:cNvPr id="6" name="Image 5" descr="lac beausejour.jpg"/>
          <p:cNvPicPr>
            <a:picLocks noChangeAspect="1"/>
          </p:cNvPicPr>
          <p:nvPr/>
        </p:nvPicPr>
        <p:blipFill>
          <a:blip r:embed="rId3" cstate="screen"/>
          <a:stretch>
            <a:fillRect/>
          </a:stretch>
        </p:blipFill>
        <p:spPr>
          <a:xfrm>
            <a:off x="107504" y="3861048"/>
            <a:ext cx="4791271" cy="2708438"/>
          </a:xfrm>
          <a:prstGeom prst="rect">
            <a:avLst/>
          </a:prstGeom>
        </p:spPr>
      </p:pic>
      <p:pic>
        <p:nvPicPr>
          <p:cNvPr id="7" name="Image 6" descr="pecheurs au lac sous saules.jpg"/>
          <p:cNvPicPr>
            <a:picLocks noChangeAspect="1"/>
          </p:cNvPicPr>
          <p:nvPr/>
        </p:nvPicPr>
        <p:blipFill>
          <a:blip r:embed="rId4" cstate="screen"/>
          <a:stretch>
            <a:fillRect/>
          </a:stretch>
        </p:blipFill>
        <p:spPr>
          <a:xfrm>
            <a:off x="4932040" y="3717032"/>
            <a:ext cx="4067944" cy="2848813"/>
          </a:xfrm>
          <a:prstGeom prst="rect">
            <a:avLst/>
          </a:prstGeom>
        </p:spPr>
      </p:pic>
      <p:sp>
        <p:nvSpPr>
          <p:cNvPr id="8" name="Espace réservé du numéro de diapositive 7"/>
          <p:cNvSpPr>
            <a:spLocks noGrp="1"/>
          </p:cNvSpPr>
          <p:nvPr>
            <p:ph type="sldNum" sz="quarter" idx="12"/>
          </p:nvPr>
        </p:nvSpPr>
        <p:spPr/>
        <p:txBody>
          <a:bodyPr/>
          <a:lstStyle/>
          <a:p>
            <a:fld id="{0581B432-3E76-4D52-A67F-78025513B3D8}" type="slidenum">
              <a:rPr lang="fr-FR" smtClean="0"/>
              <a:pPr/>
              <a:t>88</a:t>
            </a:fld>
            <a:endParaRPr lang="fr-FR"/>
          </a:p>
        </p:txBody>
      </p:sp>
      <p:pic>
        <p:nvPicPr>
          <p:cNvPr id="9" name="Image 8" descr="lac cote nous.jpg"/>
          <p:cNvPicPr>
            <a:picLocks noChangeAspect="1"/>
          </p:cNvPicPr>
          <p:nvPr/>
        </p:nvPicPr>
        <p:blipFill>
          <a:blip r:embed="rId5" cstate="screen"/>
          <a:stretch>
            <a:fillRect/>
          </a:stretch>
        </p:blipFill>
        <p:spPr>
          <a:xfrm>
            <a:off x="107504" y="548680"/>
            <a:ext cx="4536504" cy="3289764"/>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260648"/>
            <a:ext cx="8352928" cy="584775"/>
          </a:xfrm>
          <a:prstGeom prst="rect">
            <a:avLst/>
          </a:prstGeom>
          <a:noFill/>
        </p:spPr>
        <p:txBody>
          <a:bodyPr wrap="square" rtlCol="0">
            <a:spAutoFit/>
          </a:bodyPr>
          <a:lstStyle/>
          <a:p>
            <a:pPr algn="ctr"/>
            <a:r>
              <a:rPr lang="fr-FR" sz="3200" dirty="0" smtClean="0"/>
              <a:t>Le Lac </a:t>
            </a:r>
            <a:r>
              <a:rPr lang="fr-FR" sz="3200" dirty="0" err="1" smtClean="0"/>
              <a:t>Beauséjour</a:t>
            </a:r>
            <a:r>
              <a:rPr lang="fr-FR" sz="3200" dirty="0" smtClean="0"/>
              <a:t> et la Rue de la Digue</a:t>
            </a:r>
            <a:endParaRPr lang="fr-FR" sz="3200" dirty="0"/>
          </a:p>
        </p:txBody>
      </p:sp>
      <p:pic>
        <p:nvPicPr>
          <p:cNvPr id="5" name="Image 4" descr="lac.jpg"/>
          <p:cNvPicPr>
            <a:picLocks noChangeAspect="1"/>
          </p:cNvPicPr>
          <p:nvPr/>
        </p:nvPicPr>
        <p:blipFill>
          <a:blip r:embed="rId2" cstate="screen"/>
          <a:stretch>
            <a:fillRect/>
          </a:stretch>
        </p:blipFill>
        <p:spPr>
          <a:xfrm>
            <a:off x="0" y="4101784"/>
            <a:ext cx="4139419" cy="2756216"/>
          </a:xfrm>
          <a:prstGeom prst="rect">
            <a:avLst/>
          </a:prstGeom>
        </p:spPr>
      </p:pic>
      <p:pic>
        <p:nvPicPr>
          <p:cNvPr id="6" name="Image 5" descr="lac et rue de la digue.jpg"/>
          <p:cNvPicPr>
            <a:picLocks noChangeAspect="1"/>
          </p:cNvPicPr>
          <p:nvPr/>
        </p:nvPicPr>
        <p:blipFill>
          <a:blip r:embed="rId3" cstate="screen"/>
          <a:stretch>
            <a:fillRect/>
          </a:stretch>
        </p:blipFill>
        <p:spPr>
          <a:xfrm>
            <a:off x="4499992" y="3923351"/>
            <a:ext cx="3847190" cy="2934649"/>
          </a:xfrm>
          <a:prstGeom prst="rect">
            <a:avLst/>
          </a:prstGeom>
        </p:spPr>
      </p:pic>
      <p:pic>
        <p:nvPicPr>
          <p:cNvPr id="9" name="Espace réservé du contenu 8" descr="lac 4.jpg"/>
          <p:cNvPicPr>
            <a:picLocks noGrp="1" noChangeAspect="1"/>
          </p:cNvPicPr>
          <p:nvPr>
            <p:ph idx="1"/>
          </p:nvPr>
        </p:nvPicPr>
        <p:blipFill>
          <a:blip r:embed="rId4" cstate="screen"/>
          <a:stretch>
            <a:fillRect/>
          </a:stretch>
        </p:blipFill>
        <p:spPr>
          <a:xfrm>
            <a:off x="0" y="1268760"/>
            <a:ext cx="4355869" cy="2872047"/>
          </a:xfrm>
          <a:prstGeom prst="rect">
            <a:avLst/>
          </a:prstGeom>
        </p:spPr>
      </p:pic>
      <p:pic>
        <p:nvPicPr>
          <p:cNvPr id="10" name="Image 9" descr="panorama beauséjour derrière digue.jpg"/>
          <p:cNvPicPr>
            <a:picLocks noChangeAspect="1"/>
          </p:cNvPicPr>
          <p:nvPr/>
        </p:nvPicPr>
        <p:blipFill>
          <a:blip r:embed="rId5" cstate="screen"/>
          <a:stretch>
            <a:fillRect/>
          </a:stretch>
        </p:blipFill>
        <p:spPr>
          <a:xfrm>
            <a:off x="4427984" y="1268760"/>
            <a:ext cx="4176464" cy="2593263"/>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89</a:t>
            </a:fld>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476672"/>
          </a:xfrm>
        </p:spPr>
        <p:txBody>
          <a:bodyPr>
            <a:normAutofit fontScale="90000"/>
          </a:bodyPr>
          <a:lstStyle/>
          <a:p>
            <a:r>
              <a:rPr lang="fr-FR" sz="3200" dirty="0" smtClean="0"/>
              <a:t>Entrée de St Rémy</a:t>
            </a:r>
            <a:endParaRPr lang="fr-FR" sz="3200" dirty="0"/>
          </a:p>
        </p:txBody>
      </p:sp>
      <p:pic>
        <p:nvPicPr>
          <p:cNvPr id="4" name="Image 3" descr="rue chesneau en venant de gare.jpg"/>
          <p:cNvPicPr>
            <a:picLocks noChangeAspect="1"/>
          </p:cNvPicPr>
          <p:nvPr/>
        </p:nvPicPr>
        <p:blipFill>
          <a:blip r:embed="rId2" cstate="screen"/>
          <a:stretch>
            <a:fillRect/>
          </a:stretch>
        </p:blipFill>
        <p:spPr>
          <a:xfrm>
            <a:off x="4355976" y="3789040"/>
            <a:ext cx="4431260" cy="2880320"/>
          </a:xfrm>
          <a:prstGeom prst="rect">
            <a:avLst/>
          </a:prstGeom>
        </p:spPr>
      </p:pic>
      <p:sp>
        <p:nvSpPr>
          <p:cNvPr id="5" name="ZoneTexte 4"/>
          <p:cNvSpPr txBox="1"/>
          <p:nvPr/>
        </p:nvSpPr>
        <p:spPr>
          <a:xfrm>
            <a:off x="899592" y="5733256"/>
            <a:ext cx="3384376" cy="707886"/>
          </a:xfrm>
          <a:prstGeom prst="rect">
            <a:avLst/>
          </a:prstGeom>
          <a:noFill/>
        </p:spPr>
        <p:txBody>
          <a:bodyPr wrap="square" rtlCol="0">
            <a:spAutoFit/>
          </a:bodyPr>
          <a:lstStyle/>
          <a:p>
            <a:pPr algn="ctr"/>
            <a:r>
              <a:rPr lang="fr-FR" sz="2000" dirty="0" smtClean="0"/>
              <a:t>1905 -Actuelle rue </a:t>
            </a:r>
            <a:r>
              <a:rPr lang="fr-FR" sz="2000" dirty="0" err="1" smtClean="0"/>
              <a:t>Chesneau</a:t>
            </a:r>
            <a:r>
              <a:rPr lang="fr-FR" sz="2000" dirty="0" smtClean="0"/>
              <a:t> en venant de la gare</a:t>
            </a:r>
            <a:endParaRPr lang="fr-FR" sz="2000" dirty="0"/>
          </a:p>
        </p:txBody>
      </p:sp>
      <p:sp>
        <p:nvSpPr>
          <p:cNvPr id="7" name="ZoneTexte 6"/>
          <p:cNvSpPr txBox="1"/>
          <p:nvPr/>
        </p:nvSpPr>
        <p:spPr>
          <a:xfrm>
            <a:off x="323528" y="3645024"/>
            <a:ext cx="864096" cy="369332"/>
          </a:xfrm>
          <a:prstGeom prst="rect">
            <a:avLst/>
          </a:prstGeom>
          <a:noFill/>
        </p:spPr>
        <p:txBody>
          <a:bodyPr wrap="square" rtlCol="0">
            <a:spAutoFit/>
          </a:bodyPr>
          <a:lstStyle/>
          <a:p>
            <a:r>
              <a:rPr lang="fr-FR" dirty="0" smtClean="0"/>
              <a:t>1900</a:t>
            </a:r>
            <a:endParaRPr lang="fr-FR" dirty="0"/>
          </a:p>
        </p:txBody>
      </p:sp>
      <p:sp>
        <p:nvSpPr>
          <p:cNvPr id="8" name="Espace réservé du numéro de diapositive 7"/>
          <p:cNvSpPr>
            <a:spLocks noGrp="1"/>
          </p:cNvSpPr>
          <p:nvPr>
            <p:ph type="sldNum" sz="quarter" idx="12"/>
          </p:nvPr>
        </p:nvSpPr>
        <p:spPr/>
        <p:txBody>
          <a:bodyPr/>
          <a:lstStyle/>
          <a:p>
            <a:fld id="{0581B432-3E76-4D52-A67F-78025513B3D8}" type="slidenum">
              <a:rPr lang="fr-FR" smtClean="0"/>
              <a:pPr/>
              <a:t>9</a:t>
            </a:fld>
            <a:endParaRPr lang="fr-FR"/>
          </a:p>
        </p:txBody>
      </p:sp>
      <p:pic>
        <p:nvPicPr>
          <p:cNvPr id="9" name="Image 8" descr="st rem entree cote ouest.jpg"/>
          <p:cNvPicPr>
            <a:picLocks noChangeAspect="1"/>
          </p:cNvPicPr>
          <p:nvPr/>
        </p:nvPicPr>
        <p:blipFill>
          <a:blip r:embed="rId3" cstate="screen"/>
          <a:stretch>
            <a:fillRect/>
          </a:stretch>
        </p:blipFill>
        <p:spPr>
          <a:xfrm>
            <a:off x="0" y="476672"/>
            <a:ext cx="4571999" cy="3100519"/>
          </a:xfrm>
          <a:prstGeom prst="rect">
            <a:avLst/>
          </a:prstGeom>
        </p:spPr>
      </p:pic>
      <p:pic>
        <p:nvPicPr>
          <p:cNvPr id="10" name="Image 9" descr="entrée de st remy.jpg"/>
          <p:cNvPicPr>
            <a:picLocks noChangeAspect="1"/>
          </p:cNvPicPr>
          <p:nvPr/>
        </p:nvPicPr>
        <p:blipFill>
          <a:blip r:embed="rId4" cstate="screen"/>
          <a:stretch>
            <a:fillRect/>
          </a:stretch>
        </p:blipFill>
        <p:spPr>
          <a:xfrm>
            <a:off x="4355976" y="908720"/>
            <a:ext cx="4464496" cy="2842628"/>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Autofit/>
          </a:bodyPr>
          <a:lstStyle/>
          <a:p>
            <a:r>
              <a:rPr lang="fr-FR" sz="3200" dirty="0" smtClean="0"/>
              <a:t>Diverses vues du Lac</a:t>
            </a:r>
            <a:endParaRPr lang="fr-FR" sz="3200" dirty="0"/>
          </a:p>
        </p:txBody>
      </p:sp>
      <p:pic>
        <p:nvPicPr>
          <p:cNvPr id="4" name="Espace réservé du contenu 3" descr="le lac.jpg"/>
          <p:cNvPicPr>
            <a:picLocks noGrp="1" noChangeAspect="1"/>
          </p:cNvPicPr>
          <p:nvPr>
            <p:ph idx="1"/>
          </p:nvPr>
        </p:nvPicPr>
        <p:blipFill>
          <a:blip r:embed="rId2" cstate="screen"/>
          <a:stretch>
            <a:fillRect/>
          </a:stretch>
        </p:blipFill>
        <p:spPr>
          <a:xfrm>
            <a:off x="179512" y="3938934"/>
            <a:ext cx="4032448" cy="2776185"/>
          </a:xfrm>
        </p:spPr>
      </p:pic>
      <p:pic>
        <p:nvPicPr>
          <p:cNvPr id="6" name="Image 5" descr="le lac3.jpg"/>
          <p:cNvPicPr>
            <a:picLocks noChangeAspect="1"/>
          </p:cNvPicPr>
          <p:nvPr/>
        </p:nvPicPr>
        <p:blipFill>
          <a:blip r:embed="rId3" cstate="screen"/>
          <a:stretch>
            <a:fillRect/>
          </a:stretch>
        </p:blipFill>
        <p:spPr>
          <a:xfrm>
            <a:off x="179512" y="1124744"/>
            <a:ext cx="3960440" cy="2726611"/>
          </a:xfrm>
          <a:prstGeom prst="rect">
            <a:avLst/>
          </a:prstGeom>
        </p:spPr>
      </p:pic>
      <p:pic>
        <p:nvPicPr>
          <p:cNvPr id="9" name="Image 8" descr="le lac5 couleur.jpg"/>
          <p:cNvPicPr>
            <a:picLocks noChangeAspect="1"/>
          </p:cNvPicPr>
          <p:nvPr/>
        </p:nvPicPr>
        <p:blipFill>
          <a:blip r:embed="rId4" cstate="screen"/>
          <a:stretch>
            <a:fillRect/>
          </a:stretch>
        </p:blipFill>
        <p:spPr>
          <a:xfrm>
            <a:off x="4716016" y="3861048"/>
            <a:ext cx="4104456" cy="2881167"/>
          </a:xfrm>
          <a:prstGeom prst="rect">
            <a:avLst/>
          </a:prstGeom>
        </p:spPr>
      </p:pic>
      <p:sp>
        <p:nvSpPr>
          <p:cNvPr id="7" name="Espace réservé du numéro de diapositive 6"/>
          <p:cNvSpPr>
            <a:spLocks noGrp="1"/>
          </p:cNvSpPr>
          <p:nvPr>
            <p:ph type="sldNum" sz="quarter" idx="12"/>
          </p:nvPr>
        </p:nvSpPr>
        <p:spPr/>
        <p:txBody>
          <a:bodyPr/>
          <a:lstStyle/>
          <a:p>
            <a:fld id="{0581B432-3E76-4D52-A67F-78025513B3D8}" type="slidenum">
              <a:rPr lang="fr-FR" smtClean="0"/>
              <a:pPr/>
              <a:t>90</a:t>
            </a:fld>
            <a:endParaRPr lang="fr-FR"/>
          </a:p>
        </p:txBody>
      </p:sp>
      <p:pic>
        <p:nvPicPr>
          <p:cNvPr id="8" name="Image 7" descr="le lac 1953.jpg"/>
          <p:cNvPicPr>
            <a:picLocks noChangeAspect="1"/>
          </p:cNvPicPr>
          <p:nvPr/>
        </p:nvPicPr>
        <p:blipFill>
          <a:blip r:embed="rId5" cstate="screen"/>
          <a:stretch>
            <a:fillRect/>
          </a:stretch>
        </p:blipFill>
        <p:spPr>
          <a:xfrm>
            <a:off x="4223144" y="1052736"/>
            <a:ext cx="4920856" cy="3047164"/>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Le Golf miniature du Lac </a:t>
            </a:r>
            <a:r>
              <a:rPr lang="fr-FR" sz="3200" dirty="0" err="1" smtClean="0"/>
              <a:t>Beauséjour</a:t>
            </a:r>
            <a:endParaRPr lang="fr-FR" sz="3200" dirty="0"/>
          </a:p>
        </p:txBody>
      </p:sp>
      <p:pic>
        <p:nvPicPr>
          <p:cNvPr id="5" name="Espace réservé du contenu 4" descr="Le-Golf-Miniature-et-le-lac.jpg"/>
          <p:cNvPicPr>
            <a:picLocks noGrp="1" noChangeAspect="1"/>
          </p:cNvPicPr>
          <p:nvPr>
            <p:ph idx="1"/>
          </p:nvPr>
        </p:nvPicPr>
        <p:blipFill>
          <a:blip r:embed="rId2" cstate="screen"/>
          <a:stretch>
            <a:fillRect/>
          </a:stretch>
        </p:blipFill>
        <p:spPr>
          <a:xfrm>
            <a:off x="251520" y="1052736"/>
            <a:ext cx="6680388" cy="4525963"/>
          </a:xfrm>
        </p:spPr>
      </p:pic>
      <p:sp>
        <p:nvSpPr>
          <p:cNvPr id="4" name="Espace réservé du numéro de diapositive 3"/>
          <p:cNvSpPr>
            <a:spLocks noGrp="1"/>
          </p:cNvSpPr>
          <p:nvPr>
            <p:ph type="sldNum" sz="quarter" idx="12"/>
          </p:nvPr>
        </p:nvSpPr>
        <p:spPr/>
        <p:txBody>
          <a:bodyPr/>
          <a:lstStyle/>
          <a:p>
            <a:fld id="{0581B432-3E76-4D52-A67F-78025513B3D8}" type="slidenum">
              <a:rPr lang="fr-FR" smtClean="0"/>
              <a:pPr/>
              <a:t>91</a:t>
            </a:fld>
            <a:endParaRPr lang="fr-FR"/>
          </a:p>
        </p:txBody>
      </p:sp>
      <p:pic>
        <p:nvPicPr>
          <p:cNvPr id="6" name="Image 5" descr="image (4).jpg"/>
          <p:cNvPicPr>
            <a:picLocks noChangeAspect="1"/>
          </p:cNvPicPr>
          <p:nvPr/>
        </p:nvPicPr>
        <p:blipFill>
          <a:blip r:embed="rId3" cstate="screen"/>
          <a:stretch>
            <a:fillRect/>
          </a:stretch>
        </p:blipFill>
        <p:spPr>
          <a:xfrm>
            <a:off x="5940152" y="3717032"/>
            <a:ext cx="2808312" cy="2808312"/>
          </a:xfrm>
          <a:prstGeom prst="rect">
            <a:avLst/>
          </a:prstGeom>
        </p:spPr>
      </p:pic>
      <p:sp>
        <p:nvSpPr>
          <p:cNvPr id="7" name="ZoneTexte 6"/>
          <p:cNvSpPr txBox="1"/>
          <p:nvPr/>
        </p:nvSpPr>
        <p:spPr>
          <a:xfrm>
            <a:off x="539552" y="5589240"/>
            <a:ext cx="5040560" cy="923330"/>
          </a:xfrm>
          <a:prstGeom prst="rect">
            <a:avLst/>
          </a:prstGeom>
          <a:noFill/>
        </p:spPr>
        <p:txBody>
          <a:bodyPr wrap="square" rtlCol="0">
            <a:spAutoFit/>
          </a:bodyPr>
          <a:lstStyle/>
          <a:p>
            <a:r>
              <a:rPr lang="fr-FR" dirty="0" smtClean="0"/>
              <a:t>Créé dans les années 1950 et inauguré par des vedettes, il a été ré-ouvert dans les années 1980 par le Maire Mr Jacques </a:t>
            </a:r>
            <a:r>
              <a:rPr lang="fr-FR" dirty="0" err="1" smtClean="0"/>
              <a:t>Liauzun</a:t>
            </a:r>
            <a:r>
              <a:rPr lang="fr-FR" dirty="0" smtClean="0"/>
              <a:t>.</a:t>
            </a:r>
            <a:endParaRPr lang="fr-F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Le Lac vue d’avion</a:t>
            </a:r>
            <a:endParaRPr lang="fr-FR" sz="3200" dirty="0"/>
          </a:p>
        </p:txBody>
      </p:sp>
      <p:pic>
        <p:nvPicPr>
          <p:cNvPr id="4" name="Espace réservé du contenu 3" descr="le lac couleur d'avion.jpg"/>
          <p:cNvPicPr>
            <a:picLocks noGrp="1" noChangeAspect="1"/>
          </p:cNvPicPr>
          <p:nvPr>
            <p:ph idx="1"/>
          </p:nvPr>
        </p:nvPicPr>
        <p:blipFill>
          <a:blip r:embed="rId2" cstate="screen"/>
          <a:stretch>
            <a:fillRect/>
          </a:stretch>
        </p:blipFill>
        <p:spPr>
          <a:xfrm>
            <a:off x="179512" y="1196751"/>
            <a:ext cx="6912768" cy="4899971"/>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92</a:t>
            </a:fld>
            <a:endParaRPr lang="fr-FR"/>
          </a:p>
        </p:txBody>
      </p:sp>
      <p:sp>
        <p:nvSpPr>
          <p:cNvPr id="7" name="ZoneTexte 6"/>
          <p:cNvSpPr txBox="1"/>
          <p:nvPr/>
        </p:nvSpPr>
        <p:spPr>
          <a:xfrm>
            <a:off x="7019256" y="1196752"/>
            <a:ext cx="2124744" cy="523220"/>
          </a:xfrm>
          <a:prstGeom prst="rect">
            <a:avLst/>
          </a:prstGeom>
          <a:noFill/>
        </p:spPr>
        <p:txBody>
          <a:bodyPr wrap="square" rtlCol="0">
            <a:spAutoFit/>
          </a:bodyPr>
          <a:lstStyle/>
          <a:p>
            <a:pPr algn="ctr"/>
            <a:r>
              <a:rPr lang="fr-FR" sz="1400" dirty="0" smtClean="0"/>
              <a:t>1</a:t>
            </a:r>
            <a:r>
              <a:rPr lang="fr-FR" sz="1400" baseline="30000" dirty="0" smtClean="0"/>
              <a:t>ère</a:t>
            </a:r>
            <a:r>
              <a:rPr lang="fr-FR" sz="1400" dirty="0" smtClean="0"/>
              <a:t> Villa à terrasses du </a:t>
            </a:r>
          </a:p>
          <a:p>
            <a:pPr algn="ctr"/>
            <a:r>
              <a:rPr lang="fr-FR" sz="1400" dirty="0" smtClean="0"/>
              <a:t>46 route de Limours</a:t>
            </a:r>
            <a:endParaRPr lang="fr-FR" sz="1400" dirty="0"/>
          </a:p>
        </p:txBody>
      </p:sp>
      <p:cxnSp>
        <p:nvCxnSpPr>
          <p:cNvPr id="9" name="Connecteur droit avec flèche 8"/>
          <p:cNvCxnSpPr/>
          <p:nvPr/>
        </p:nvCxnSpPr>
        <p:spPr>
          <a:xfrm flipH="1">
            <a:off x="6156176" y="1916832"/>
            <a:ext cx="2016224" cy="936104"/>
          </a:xfrm>
          <a:prstGeom prst="straightConnector1">
            <a:avLst/>
          </a:prstGeom>
          <a:ln>
            <a:solidFill>
              <a:schemeClr val="tx1">
                <a:alpha val="92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Lotissement </a:t>
            </a:r>
            <a:r>
              <a:rPr lang="fr-FR" sz="3200" dirty="0" err="1" smtClean="0"/>
              <a:t>Beauséjour</a:t>
            </a:r>
            <a:endParaRPr lang="fr-FR" sz="3200" dirty="0"/>
          </a:p>
        </p:txBody>
      </p:sp>
      <p:pic>
        <p:nvPicPr>
          <p:cNvPr id="4" name="Espace réservé du contenu 3" descr="lotissement Beausejour.jpg"/>
          <p:cNvPicPr>
            <a:picLocks noGrp="1" noChangeAspect="1"/>
          </p:cNvPicPr>
          <p:nvPr>
            <p:ph idx="1"/>
          </p:nvPr>
        </p:nvPicPr>
        <p:blipFill>
          <a:blip r:embed="rId2" cstate="screen"/>
          <a:stretch>
            <a:fillRect/>
          </a:stretch>
        </p:blipFill>
        <p:spPr>
          <a:xfrm>
            <a:off x="1451404" y="1600200"/>
            <a:ext cx="6241191" cy="4525963"/>
          </a:xfrm>
        </p:spPr>
      </p:pic>
      <p:sp>
        <p:nvSpPr>
          <p:cNvPr id="5" name="Espace réservé du numéro de diapositive 4"/>
          <p:cNvSpPr>
            <a:spLocks noGrp="1"/>
          </p:cNvSpPr>
          <p:nvPr>
            <p:ph type="sldNum" sz="quarter" idx="12"/>
          </p:nvPr>
        </p:nvSpPr>
        <p:spPr/>
        <p:txBody>
          <a:bodyPr/>
          <a:lstStyle/>
          <a:p>
            <a:fld id="{0581B432-3E76-4D52-A67F-78025513B3D8}" type="slidenum">
              <a:rPr lang="fr-FR" smtClean="0"/>
              <a:pPr/>
              <a:t>93</a:t>
            </a:fld>
            <a:endParaRPr lang="fr-F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708920"/>
            <a:ext cx="8229600" cy="1143000"/>
          </a:xfrm>
        </p:spPr>
        <p:txBody>
          <a:bodyPr/>
          <a:lstStyle/>
          <a:p>
            <a:r>
              <a:rPr lang="fr-FR" dirty="0" smtClean="0"/>
              <a:t>Les Moulins</a:t>
            </a:r>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94</a:t>
            </a:fld>
            <a:endParaRPr lang="fr-F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Mon Moulin ou Moulin de la Machine</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95</a:t>
            </a:fld>
            <a:endParaRPr lang="fr-FR"/>
          </a:p>
        </p:txBody>
      </p:sp>
      <p:pic>
        <p:nvPicPr>
          <p:cNvPr id="1026" name="Picture 2" descr="C:\Users\lassagne\Desktop\moulin de la machine.jpg"/>
          <p:cNvPicPr>
            <a:picLocks noGrp="1" noChangeAspect="1" noChangeArrowheads="1"/>
          </p:cNvPicPr>
          <p:nvPr>
            <p:ph idx="1"/>
          </p:nvPr>
        </p:nvPicPr>
        <p:blipFill>
          <a:blip r:embed="rId2" cstate="screen"/>
          <a:srcRect/>
          <a:stretch>
            <a:fillRect/>
          </a:stretch>
        </p:blipFill>
        <p:spPr bwMode="auto">
          <a:xfrm>
            <a:off x="179512" y="1412777"/>
            <a:ext cx="3017465" cy="4824535"/>
          </a:xfrm>
          <a:prstGeom prst="rect">
            <a:avLst/>
          </a:prstGeom>
          <a:noFill/>
        </p:spPr>
      </p:pic>
      <p:pic>
        <p:nvPicPr>
          <p:cNvPr id="1027" name="Picture 3" descr="C:\Users\lassagne\Desktop\mon moulin.jpg"/>
          <p:cNvPicPr>
            <a:picLocks noChangeAspect="1" noChangeArrowheads="1"/>
          </p:cNvPicPr>
          <p:nvPr/>
        </p:nvPicPr>
        <p:blipFill>
          <a:blip r:embed="rId3" cstate="screen"/>
          <a:srcRect/>
          <a:stretch>
            <a:fillRect/>
          </a:stretch>
        </p:blipFill>
        <p:spPr bwMode="auto">
          <a:xfrm>
            <a:off x="3203848" y="1700808"/>
            <a:ext cx="5706742" cy="4225004"/>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fontScale="90000"/>
          </a:bodyPr>
          <a:lstStyle/>
          <a:p>
            <a:r>
              <a:rPr lang="fr-FR" sz="3200" dirty="0" smtClean="0"/>
              <a:t>Le moulin à eau et Moulin de la Ferme du </a:t>
            </a:r>
            <a:r>
              <a:rPr lang="fr-FR" sz="3200" dirty="0" err="1" smtClean="0"/>
              <a:t>Rhodon</a:t>
            </a:r>
            <a:endParaRPr lang="fr-FR" sz="32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96</a:t>
            </a:fld>
            <a:endParaRPr lang="fr-FR"/>
          </a:p>
        </p:txBody>
      </p:sp>
      <p:pic>
        <p:nvPicPr>
          <p:cNvPr id="5" name="Image 4" descr="le moulin.jpg"/>
          <p:cNvPicPr>
            <a:picLocks noChangeAspect="1"/>
          </p:cNvPicPr>
          <p:nvPr/>
        </p:nvPicPr>
        <p:blipFill>
          <a:blip r:embed="rId2" cstate="screen"/>
          <a:stretch>
            <a:fillRect/>
          </a:stretch>
        </p:blipFill>
        <p:spPr>
          <a:xfrm>
            <a:off x="179512" y="1124744"/>
            <a:ext cx="4511667" cy="2954101"/>
          </a:xfrm>
          <a:prstGeom prst="rect">
            <a:avLst/>
          </a:prstGeom>
        </p:spPr>
      </p:pic>
      <p:pic>
        <p:nvPicPr>
          <p:cNvPr id="6" name="Picture 2" descr="C:\Users\lassagne\Desktop\moulin du rhodon.jpg"/>
          <p:cNvPicPr>
            <a:picLocks noGrp="1" noChangeAspect="1" noChangeArrowheads="1"/>
          </p:cNvPicPr>
          <p:nvPr>
            <p:ph idx="1"/>
          </p:nvPr>
        </p:nvPicPr>
        <p:blipFill>
          <a:blip r:embed="rId3" cstate="screen"/>
          <a:srcRect/>
          <a:stretch>
            <a:fillRect/>
          </a:stretch>
        </p:blipFill>
        <p:spPr bwMode="auto">
          <a:xfrm>
            <a:off x="3851920" y="2996952"/>
            <a:ext cx="5064408" cy="3392692"/>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3200" dirty="0" smtClean="0"/>
              <a:t>Le Moulin du Petit Coubertin</a:t>
            </a:r>
            <a:endParaRPr lang="fr-FR" sz="3200" dirty="0"/>
          </a:p>
        </p:txBody>
      </p:sp>
      <p:sp>
        <p:nvSpPr>
          <p:cNvPr id="3" name="Espace réservé du contenu 2"/>
          <p:cNvSpPr>
            <a:spLocks noGrp="1"/>
          </p:cNvSpPr>
          <p:nvPr>
            <p:ph idx="1"/>
          </p:nvPr>
        </p:nvSpPr>
        <p:spPr>
          <a:xfrm>
            <a:off x="457200" y="836712"/>
            <a:ext cx="8229600" cy="5289451"/>
          </a:xfrm>
        </p:spPr>
        <p:txBody>
          <a:bodyPr/>
          <a:lstStyle/>
          <a:p>
            <a:pPr>
              <a:buNone/>
            </a:pPr>
            <a:r>
              <a:rPr lang="fr-FR" sz="1800" dirty="0" smtClean="0"/>
              <a:t>Alimenté par le Lac </a:t>
            </a:r>
            <a:r>
              <a:rPr lang="fr-FR" sz="1800" dirty="0" err="1" smtClean="0"/>
              <a:t>Beauséjour</a:t>
            </a:r>
            <a:r>
              <a:rPr lang="fr-FR" sz="1800" dirty="0" smtClean="0"/>
              <a:t>, il a disparu et est remplacé actuellement par la </a:t>
            </a:r>
            <a:r>
              <a:rPr lang="fr-FR" sz="1800" dirty="0" smtClean="0"/>
              <a:t>‘Résidence </a:t>
            </a:r>
            <a:r>
              <a:rPr lang="fr-FR" sz="1800" dirty="0" smtClean="0"/>
              <a:t>du </a:t>
            </a:r>
            <a:r>
              <a:rPr lang="fr-FR" sz="1800" dirty="0" smtClean="0"/>
              <a:t>Moulin’ </a:t>
            </a:r>
            <a:r>
              <a:rPr lang="fr-FR" sz="1800" dirty="0" smtClean="0"/>
              <a:t>donnant sur l’Avenue Guy de Coubertin</a:t>
            </a:r>
            <a:r>
              <a:rPr lang="fr-FR" sz="1800" dirty="0" smtClean="0"/>
              <a:t>.</a:t>
            </a:r>
          </a:p>
          <a:p>
            <a:pPr>
              <a:buNone/>
            </a:pPr>
            <a:r>
              <a:rPr lang="fr-FR" sz="1800" dirty="0" smtClean="0"/>
              <a:t> </a:t>
            </a:r>
            <a:r>
              <a:rPr lang="fr-FR" sz="1800" dirty="0" smtClean="0"/>
              <a:t>Ci-dessous le Haras du Petit Coubertin.</a:t>
            </a:r>
          </a:p>
          <a:p>
            <a:endParaRPr lang="fr-FR"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97</a:t>
            </a:fld>
            <a:endParaRPr lang="fr-FR"/>
          </a:p>
        </p:txBody>
      </p:sp>
      <p:pic>
        <p:nvPicPr>
          <p:cNvPr id="5" name="Image 4" descr="haras du petit coubertin.jpg"/>
          <p:cNvPicPr>
            <a:picLocks noChangeAspect="1"/>
          </p:cNvPicPr>
          <p:nvPr/>
        </p:nvPicPr>
        <p:blipFill>
          <a:blip r:embed="rId2" cstate="screen"/>
          <a:stretch>
            <a:fillRect/>
          </a:stretch>
        </p:blipFill>
        <p:spPr>
          <a:xfrm>
            <a:off x="971600" y="1916832"/>
            <a:ext cx="6893024" cy="4489082"/>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Moulin des </a:t>
            </a:r>
            <a:r>
              <a:rPr lang="fr-FR" sz="2400" dirty="0" err="1" smtClean="0"/>
              <a:t>Clayes</a:t>
            </a:r>
            <a:r>
              <a:rPr lang="fr-FR" sz="2400" dirty="0" smtClean="0"/>
              <a:t> ou des Clefs au 43 rue du Général Leclerc</a:t>
            </a:r>
            <a:endParaRPr lang="fr-FR" sz="24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98</a:t>
            </a:fld>
            <a:endParaRPr lang="fr-FR"/>
          </a:p>
        </p:txBody>
      </p:sp>
      <p:pic>
        <p:nvPicPr>
          <p:cNvPr id="3074" name="Picture 2" descr="C:\Users\lassagne\Desktop\moulin des clayes.jpg"/>
          <p:cNvPicPr>
            <a:picLocks noGrp="1" noChangeAspect="1" noChangeArrowheads="1"/>
          </p:cNvPicPr>
          <p:nvPr>
            <p:ph idx="1"/>
          </p:nvPr>
        </p:nvPicPr>
        <p:blipFill>
          <a:blip r:embed="rId2" cstate="screen"/>
          <a:srcRect/>
          <a:stretch>
            <a:fillRect/>
          </a:stretch>
        </p:blipFill>
        <p:spPr bwMode="auto">
          <a:xfrm>
            <a:off x="1043608" y="1340768"/>
            <a:ext cx="6958079" cy="4525963"/>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a:bodyPr>
          <a:lstStyle/>
          <a:p>
            <a:r>
              <a:rPr lang="fr-FR" sz="2400" dirty="0" smtClean="0"/>
              <a:t>Moulin des </a:t>
            </a:r>
            <a:r>
              <a:rPr lang="fr-FR" sz="2400" dirty="0" err="1" smtClean="0"/>
              <a:t>Clayes</a:t>
            </a:r>
            <a:r>
              <a:rPr lang="fr-FR" sz="2400" dirty="0" smtClean="0"/>
              <a:t> ou des Clefs au 43 rue du Général Leclerc</a:t>
            </a:r>
            <a:endParaRPr lang="fr-FR" sz="2400" dirty="0"/>
          </a:p>
        </p:txBody>
      </p:sp>
      <p:sp>
        <p:nvSpPr>
          <p:cNvPr id="3" name="Espace réservé du contenu 2"/>
          <p:cNvSpPr>
            <a:spLocks noGrp="1"/>
          </p:cNvSpPr>
          <p:nvPr>
            <p:ph idx="1"/>
          </p:nvPr>
        </p:nvSpPr>
        <p:spPr>
          <a:xfrm>
            <a:off x="457200" y="1268760"/>
            <a:ext cx="8229600" cy="5184576"/>
          </a:xfrm>
        </p:spPr>
        <p:txBody>
          <a:bodyPr>
            <a:normAutofit/>
          </a:bodyPr>
          <a:lstStyle/>
          <a:p>
            <a:pPr>
              <a:buNone/>
            </a:pPr>
            <a:r>
              <a:rPr lang="fr-FR" sz="1800" dirty="0" smtClean="0"/>
              <a:t>Moulin existant depuis le </a:t>
            </a:r>
            <a:r>
              <a:rPr lang="fr-FR" sz="1800" dirty="0" err="1" smtClean="0"/>
              <a:t>XIIè</a:t>
            </a:r>
            <a:r>
              <a:rPr lang="fr-FR" sz="1800" dirty="0" smtClean="0"/>
              <a:t> siècle, connu sous le nom de Grand Moulin pour moudre le blé et comme manoir seigneurial. Reconstruit en 1507 suite aux ravages de la guerre de 100 ans. Au </a:t>
            </a:r>
            <a:r>
              <a:rPr lang="fr-FR" sz="1800" dirty="0" err="1" smtClean="0"/>
              <a:t>XVIIè</a:t>
            </a:r>
            <a:r>
              <a:rPr lang="fr-FR" sz="1800" dirty="0" smtClean="0"/>
              <a:t> siècle, il sert à broyer les écorces de chêne des forêts de la vallée pour fournir les tanneries de Chevreuse. Il passe aux mains du Seigneur de </a:t>
            </a:r>
            <a:r>
              <a:rPr lang="fr-FR" sz="1800" dirty="0" err="1" smtClean="0"/>
              <a:t>Vaugien</a:t>
            </a:r>
            <a:r>
              <a:rPr lang="fr-FR" sz="1800" dirty="0" smtClean="0"/>
              <a:t> et est transformé en 1780 par le Seigneur de </a:t>
            </a:r>
            <a:r>
              <a:rPr lang="fr-FR" sz="1800" dirty="0" err="1" smtClean="0"/>
              <a:t>Chevincourt</a:t>
            </a:r>
            <a:r>
              <a:rPr lang="fr-FR" sz="1800" dirty="0" smtClean="0"/>
              <a:t> pour moudre le blé. Racheté en 1823 par le boulanger de Chevreuse, il est dénommé Moulin à Tan ou Moulin des Clefs. En 1856, il est converti en usine d’effilochage de la laine pour fabriquer des matelas. Il est racheté par Pierre </a:t>
            </a:r>
            <a:r>
              <a:rPr lang="fr-FR" sz="1800" dirty="0" err="1" smtClean="0"/>
              <a:t>Chesneau</a:t>
            </a:r>
            <a:r>
              <a:rPr lang="fr-FR" sz="1800" dirty="0" smtClean="0"/>
              <a:t> en 1864. En 1911 Charles Emile </a:t>
            </a:r>
            <a:r>
              <a:rPr lang="fr-FR" sz="1800" dirty="0" err="1" smtClean="0"/>
              <a:t>Damour</a:t>
            </a:r>
            <a:r>
              <a:rPr lang="fr-FR" sz="1800" dirty="0" smtClean="0"/>
              <a:t> le transforme en propriété d’agrément et l’adapte pour produire de l’électricité jusque dans les années 1950.</a:t>
            </a:r>
          </a:p>
          <a:p>
            <a:pPr>
              <a:buNone/>
            </a:pPr>
            <a:r>
              <a:rPr lang="fr-FR" sz="1800" dirty="0" smtClean="0"/>
              <a:t>En 1918, il devient le Moulin des </a:t>
            </a:r>
            <a:r>
              <a:rPr lang="fr-FR" sz="1800" dirty="0" err="1" smtClean="0"/>
              <a:t>Clayes</a:t>
            </a:r>
            <a:r>
              <a:rPr lang="fr-FR" sz="1800" dirty="0" smtClean="0"/>
              <a:t> et est vendu à un riche américain, puis en 1930 à un autre américain qui aménage un atelier d’artiste reliant la maison de maitre au moulin. La roue subsiste jusque dans les années 1980 et en 2005, le moulin devient une copropriété, dans un parc de 2 hectares de bois, prairies, jardin. Les deux bras de l’Yvette (bief du moulin et canal de décharge) forment une île réunissant potager, verger, joli point de vue vers le Château et les prairies de Coubertin. L’île longe l’arrière du Gymnase C3R et de l’Ecole Maternelle.</a:t>
            </a:r>
            <a:endParaRPr lang="fr-FR" sz="1800" dirty="0"/>
          </a:p>
        </p:txBody>
      </p:sp>
      <p:sp>
        <p:nvSpPr>
          <p:cNvPr id="4" name="Espace réservé du numéro de diapositive 3"/>
          <p:cNvSpPr>
            <a:spLocks noGrp="1"/>
          </p:cNvSpPr>
          <p:nvPr>
            <p:ph type="sldNum" sz="quarter" idx="12"/>
          </p:nvPr>
        </p:nvSpPr>
        <p:spPr/>
        <p:txBody>
          <a:bodyPr/>
          <a:lstStyle/>
          <a:p>
            <a:fld id="{0581B432-3E76-4D52-A67F-78025513B3D8}" type="slidenum">
              <a:rPr lang="fr-FR" smtClean="0"/>
              <a:pPr/>
              <a:t>99</a:t>
            </a:fld>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2498</TotalTime>
  <Words>4201</Words>
  <Application>Microsoft Office PowerPoint</Application>
  <PresentationFormat>Affichage à l'écran (4:3)</PresentationFormat>
  <Paragraphs>549</Paragraphs>
  <Slides>141</Slides>
  <Notes>0</Notes>
  <HiddenSlides>0</HiddenSlides>
  <MMClips>0</MMClips>
  <ScaleCrop>false</ScaleCrop>
  <HeadingPairs>
    <vt:vector size="4" baseType="variant">
      <vt:variant>
        <vt:lpstr>Thème</vt:lpstr>
      </vt:variant>
      <vt:variant>
        <vt:i4>1</vt:i4>
      </vt:variant>
      <vt:variant>
        <vt:lpstr>Titres des diapositives</vt:lpstr>
      </vt:variant>
      <vt:variant>
        <vt:i4>141</vt:i4>
      </vt:variant>
    </vt:vector>
  </HeadingPairs>
  <TitlesOfParts>
    <vt:vector size="142" baseType="lpstr">
      <vt:lpstr>Thème Office</vt:lpstr>
      <vt:lpstr>St Rémy les Chevreuse autrefois</vt:lpstr>
      <vt:lpstr>Diapositive 2</vt:lpstr>
      <vt:lpstr>Diapositive 3</vt:lpstr>
      <vt:lpstr>Diapositive 4</vt:lpstr>
      <vt:lpstr>Vue aérienne du centre</vt:lpstr>
      <vt:lpstr>Vue aérienne du Lac Beauséjour</vt:lpstr>
      <vt:lpstr>La Gare et Rue Chesneau</vt:lpstr>
      <vt:lpstr>Diapositive 8</vt:lpstr>
      <vt:lpstr>Entrée de St Rémy</vt:lpstr>
      <vt:lpstr>Diapositive 10</vt:lpstr>
      <vt:lpstr>Route de la Justice</vt:lpstr>
      <vt:lpstr>Entrée en venant de la Gare et la Poste</vt:lpstr>
      <vt:lpstr>Entrée du village – Début Rue de la République</vt:lpstr>
      <vt:lpstr>Route vers La Ferme de Coubertin –  Château de Montgomery</vt:lpstr>
      <vt:lpstr>Diapositive 15</vt:lpstr>
      <vt:lpstr>Route de Chevreuse</vt:lpstr>
      <vt:lpstr>Route de Versailles et le Château de Beauplan sur la colline</vt:lpstr>
      <vt:lpstr>Diapositive 18</vt:lpstr>
      <vt:lpstr>La voiture de St Rémy à Chevreuse en 1900</vt:lpstr>
      <vt:lpstr>Entrée de St Rémy côté Gif sur Yvette</vt:lpstr>
      <vt:lpstr>Diapositive 21</vt:lpstr>
      <vt:lpstr>Diapositive 22</vt:lpstr>
      <vt:lpstr>Ferme du Château de Coubertin - 1930</vt:lpstr>
      <vt:lpstr>Ferme d’Aigrefoin</vt:lpstr>
      <vt:lpstr>Ferme de Rhodon 1900 – vue d’ensemble</vt:lpstr>
      <vt:lpstr>Diapositive 26</vt:lpstr>
      <vt:lpstr>Coteaux du Rhodon</vt:lpstr>
      <vt:lpstr>Lotissement du Rhodon</vt:lpstr>
      <vt:lpstr>Diapositive 29</vt:lpstr>
      <vt:lpstr>Diapositive 30</vt:lpstr>
      <vt:lpstr>Diapositive 31</vt:lpstr>
      <vt:lpstr>Diapositive 32</vt:lpstr>
      <vt:lpstr>« Le Chalet » devant la Gare</vt:lpstr>
      <vt:lpstr>Café Restaurant Epicerie Goullu devant l’Eglise</vt:lpstr>
      <vt:lpstr>Hôtel de la Vierge en 1904 – près de l’actuelle mairie</vt:lpstr>
      <vt:lpstr>Hôtel de la Vierge – place du 14  juillet</vt:lpstr>
      <vt:lpstr>Hôtel St Rémy – place du 14 juillet</vt:lpstr>
      <vt:lpstr>Diapositive 38</vt:lpstr>
      <vt:lpstr>Diapositive 39</vt:lpstr>
      <vt:lpstr>Diapositive 40</vt:lpstr>
      <vt:lpstr>Hôtel du Lac Beauséjour</vt:lpstr>
      <vt:lpstr>Hôtel du Lac Beauséjour</vt:lpstr>
      <vt:lpstr>Hôtel Beauséjour – J. Gabard pension de famille – rue du Port Royal - devenu ensuite…</vt:lpstr>
      <vt:lpstr>Hôtel Restaurant La Cressonnière – rue du Port Royal – actuellement maison individuelle</vt:lpstr>
      <vt:lpstr>Hôtel des Ormeaux – en bas de la Rue du Port Royal est actuellement une maison individuelle</vt:lpstr>
      <vt:lpstr>Restaurant L. Bouillet – rue de Paris – à la limite de Gif en face la rue Fernand Léger et le restaurant Shéhérazade</vt:lpstr>
      <vt:lpstr>La Gare</vt:lpstr>
      <vt:lpstr>Passage à niveau de la gare – 1900</vt:lpstr>
      <vt:lpstr>La Gare - 1910</vt:lpstr>
      <vt:lpstr>La Gare - 1910</vt:lpstr>
      <vt:lpstr>Gare – vue aérienne</vt:lpstr>
      <vt:lpstr>La Gare et son 1er marché</vt:lpstr>
      <vt:lpstr>Les Eglises</vt:lpstr>
      <vt:lpstr>L’Eglise</vt:lpstr>
      <vt:lpstr>L’Eglise</vt:lpstr>
      <vt:lpstr>Cimetière</vt:lpstr>
      <vt:lpstr>Pont de pierre sur l’Yvette</vt:lpstr>
      <vt:lpstr>Pont sur l’Yvette près de l’Eglise</vt:lpstr>
      <vt:lpstr>Diapositive 59</vt:lpstr>
      <vt:lpstr>Monument aux Morts et Jardin Public 1910</vt:lpstr>
      <vt:lpstr>Le jardin public</vt:lpstr>
      <vt:lpstr>Les Lavoirs</vt:lpstr>
      <vt:lpstr>Rue de la République – la Pharmacie</vt:lpstr>
      <vt:lpstr>Diapositive 64</vt:lpstr>
      <vt:lpstr>Rue Chesneau et son Bazar présent jusqu’au début des années 2000</vt:lpstr>
      <vt:lpstr>Diapositive 66</vt:lpstr>
      <vt:lpstr>Diapositive 67</vt:lpstr>
      <vt:lpstr>Mairies</vt:lpstr>
      <vt:lpstr>L’hôtel-de-ville de Saint-Rémy-lès-Chevreuse</vt:lpstr>
      <vt:lpstr>Ancienne Mairie et multivues</vt:lpstr>
      <vt:lpstr>St Rémy en couleur</vt:lpstr>
      <vt:lpstr>Vue aérienne du centre en couleur</vt:lpstr>
      <vt:lpstr>La Poste</vt:lpstr>
      <vt:lpstr>Diapositive 74</vt:lpstr>
      <vt:lpstr>Maison de repos SKF – actuelle Maison de Famille « Les Eaux Vives » et Centre de soins de suite « L’Oasis »</vt:lpstr>
      <vt:lpstr>Maison repos l’Oasis – l’annexe, le puits, l’intérieur</vt:lpstr>
      <vt:lpstr>Pavillon route de Versailles et un Chalet</vt:lpstr>
      <vt:lpstr>Pavillon des gardes forestiers</vt:lpstr>
      <vt:lpstr>Le Claireau – Pavillon de chasse St Lubin</vt:lpstr>
      <vt:lpstr>Maison style Charles VIII et ce qu’il en reste actuellement dans l’ Allée Bellevue derrière le 15 de la Route de Limours</vt:lpstr>
      <vt:lpstr>Rue Victor Hugo – Ferme puis Laboratoire du Dr Tissot</vt:lpstr>
      <vt:lpstr>Laboratoire Dr Tissot – atelier de la Bronchodermine</vt:lpstr>
      <vt:lpstr>Aux Caves Beauséjour et Salle des Fêtes –  actuellement Boulangerie des 6 Moulins et maison individuelle</vt:lpstr>
      <vt:lpstr>Le Bâti</vt:lpstr>
      <vt:lpstr>Le Bâti</vt:lpstr>
      <vt:lpstr>Le Lac Beauséjour</vt:lpstr>
      <vt:lpstr>Lac Beauséjour</vt:lpstr>
      <vt:lpstr>Lac Beauséjour – rochers et pêcheurs sous allée de saules</vt:lpstr>
      <vt:lpstr>Diapositive 89</vt:lpstr>
      <vt:lpstr>Diverses vues du Lac</vt:lpstr>
      <vt:lpstr>Le Golf miniature du Lac Beauséjour</vt:lpstr>
      <vt:lpstr>Le Lac vue d’avion</vt:lpstr>
      <vt:lpstr>Lotissement Beauséjour</vt:lpstr>
      <vt:lpstr>Les Moulins</vt:lpstr>
      <vt:lpstr>Mon Moulin ou Moulin de la Machine</vt:lpstr>
      <vt:lpstr>Le moulin à eau et Moulin de la Ferme du Rhodon</vt:lpstr>
      <vt:lpstr>Le Moulin du Petit Coubertin</vt:lpstr>
      <vt:lpstr>Moulin des Clayes ou des Clefs au 43 rue du Général Leclerc</vt:lpstr>
      <vt:lpstr>Moulin des Clayes ou des Clefs au 43 rue du Général Leclerc</vt:lpstr>
      <vt:lpstr>Diapositive 100</vt:lpstr>
      <vt:lpstr>Château Montgomery et Château de la Madeleine au loin vus de la Gare</vt:lpstr>
      <vt:lpstr>Route vers La Ferme de Coubertin –  Château de Montgomery</vt:lpstr>
      <vt:lpstr>Château de Montgomery et son tombeau - 1910</vt:lpstr>
      <vt:lpstr>Tombeau du Général Montgomery</vt:lpstr>
      <vt:lpstr>Le Claireau, Propriété des Ducs de Montgomery</vt:lpstr>
      <vt:lpstr>Histoire du Château du Claireau</vt:lpstr>
      <vt:lpstr>Diapositive 107</vt:lpstr>
      <vt:lpstr>Diapositive 108</vt:lpstr>
      <vt:lpstr>Diapositive 109</vt:lpstr>
      <vt:lpstr>Diapositive 110</vt:lpstr>
      <vt:lpstr>Diapositive 111</vt:lpstr>
      <vt:lpstr>Château de Saint Paul – Le Fleuriste - 1900</vt:lpstr>
      <vt:lpstr>Château de St Paul - 1910</vt:lpstr>
      <vt:lpstr>Diapositive 114</vt:lpstr>
      <vt:lpstr>Entrée de St Paul et Maison du Garde</vt:lpstr>
      <vt:lpstr>Les roches de Saint Paul - 1907</vt:lpstr>
      <vt:lpstr>Route de Versailles et le Château de Beauplan sur la colline</vt:lpstr>
      <vt:lpstr>Château de Beauplan et vue aérienne</vt:lpstr>
      <vt:lpstr>Ruines de Beauplan</vt:lpstr>
      <vt:lpstr>Château de Coubertin - 1930</vt:lpstr>
      <vt:lpstr>Château de Coubertin et ses murs – Ecluse du petit Coubertin</vt:lpstr>
      <vt:lpstr>Château de Coubertin et ses moissonneurs</vt:lpstr>
      <vt:lpstr>Château de Vaugien et sa chapelle - 1905</vt:lpstr>
      <vt:lpstr>Usine de Vaugien – Fabrique de canons monoblocs (canon fusil de chasse)</vt:lpstr>
      <vt:lpstr>Château de Vaugien et ses communs - 1905</vt:lpstr>
      <vt:lpstr>Château de Chevincourt - 1905</vt:lpstr>
      <vt:lpstr>Un des pavillons de Chevincourt</vt:lpstr>
      <vt:lpstr>Ferme de Chevincourt le retour de fenaison</vt:lpstr>
      <vt:lpstr>Château du Petit Chevincourt – rue de Paris (à l’abandon)</vt:lpstr>
      <vt:lpstr>Diapositive 130</vt:lpstr>
      <vt:lpstr>Diapositive 131</vt:lpstr>
      <vt:lpstr>Pierre et Marie Curie</vt:lpstr>
      <vt:lpstr>Raymond Devos</vt:lpstr>
      <vt:lpstr>Marta Pan et André Wogenscky</vt:lpstr>
      <vt:lpstr>Maison de Marta Pan et André Wogenscky en 1952-1954  (80 avenue G. Leclerc)</vt:lpstr>
      <vt:lpstr>St Rémy en couleur</vt:lpstr>
      <vt:lpstr>Vue aérienne du centre en couleur</vt:lpstr>
      <vt:lpstr>Diapositive 138</vt:lpstr>
      <vt:lpstr>Cueillette de fraises - 1906</vt:lpstr>
      <vt:lpstr>Ancienne blanchisserie - Courcelles</vt:lpstr>
      <vt:lpstr>St Forget – 1910 – Usine Sylvestre - bouclerie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Historique de  St Rémy les Chevreuse</dc:title>
  <dc:creator>lassagne</dc:creator>
  <cp:lastModifiedBy>lassagne</cp:lastModifiedBy>
  <cp:revision>263</cp:revision>
  <dcterms:created xsi:type="dcterms:W3CDTF">2021-03-15T11:08:21Z</dcterms:created>
  <dcterms:modified xsi:type="dcterms:W3CDTF">2022-07-13T16:00:46Z</dcterms:modified>
</cp:coreProperties>
</file>